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video/unknown"/>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media/image26.gif" ContentType="image/gif"/>
  <Override PartName="/ppt/media/image38.gif" ContentType="image/gif"/>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7" r:id="rId1"/>
  </p:sldMasterIdLst>
  <p:notesMasterIdLst>
    <p:notesMasterId r:id="rId44"/>
  </p:notesMasterIdLst>
  <p:sldIdLst>
    <p:sldId id="256" r:id="rId2"/>
    <p:sldId id="283" r:id="rId3"/>
    <p:sldId id="284" r:id="rId4"/>
    <p:sldId id="257" r:id="rId5"/>
    <p:sldId id="289" r:id="rId6"/>
    <p:sldId id="276" r:id="rId7"/>
    <p:sldId id="258" r:id="rId8"/>
    <p:sldId id="277" r:id="rId9"/>
    <p:sldId id="261" r:id="rId10"/>
    <p:sldId id="264" r:id="rId11"/>
    <p:sldId id="265" r:id="rId12"/>
    <p:sldId id="280" r:id="rId13"/>
    <p:sldId id="266" r:id="rId14"/>
    <p:sldId id="267" r:id="rId15"/>
    <p:sldId id="268" r:id="rId16"/>
    <p:sldId id="281" r:id="rId17"/>
    <p:sldId id="295" r:id="rId18"/>
    <p:sldId id="279" r:id="rId19"/>
    <p:sldId id="270" r:id="rId20"/>
    <p:sldId id="313" r:id="rId21"/>
    <p:sldId id="314" r:id="rId22"/>
    <p:sldId id="315" r:id="rId23"/>
    <p:sldId id="316" r:id="rId24"/>
    <p:sldId id="272" r:id="rId25"/>
    <p:sldId id="273" r:id="rId26"/>
    <p:sldId id="311" r:id="rId27"/>
    <p:sldId id="274" r:id="rId28"/>
    <p:sldId id="312" r:id="rId29"/>
    <p:sldId id="290" r:id="rId30"/>
    <p:sldId id="291" r:id="rId31"/>
    <p:sldId id="292" r:id="rId32"/>
    <p:sldId id="293" r:id="rId33"/>
    <p:sldId id="310" r:id="rId34"/>
    <p:sldId id="309" r:id="rId35"/>
    <p:sldId id="299" r:id="rId36"/>
    <p:sldId id="300" r:id="rId37"/>
    <p:sldId id="302" r:id="rId38"/>
    <p:sldId id="304" r:id="rId39"/>
    <p:sldId id="301" r:id="rId40"/>
    <p:sldId id="303" r:id="rId41"/>
    <p:sldId id="305" r:id="rId42"/>
    <p:sldId id="308"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429" autoAdjust="0"/>
    <p:restoredTop sz="94660"/>
  </p:normalViewPr>
  <p:slideViewPr>
    <p:cSldViewPr snapToGrid="0">
      <p:cViewPr varScale="1">
        <p:scale>
          <a:sx n="83" d="100"/>
          <a:sy n="83" d="100"/>
        </p:scale>
        <p:origin x="804" y="7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3050528-0D8E-4565-A6DD-4A15205E1F67}" type="datetimeFigureOut">
              <a:rPr lang="en-US" smtClean="0"/>
              <a:t>8/27/2019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436D1A7-D579-4442-A883-F162C6483698}" type="slidenum">
              <a:rPr lang="en-US" smtClean="0"/>
              <a:t>‹#›</a:t>
            </a:fld>
            <a:endParaRPr lang="en-US"/>
          </a:p>
        </p:txBody>
      </p:sp>
    </p:spTree>
    <p:extLst>
      <p:ext uri="{BB962C8B-B14F-4D97-AF65-F5344CB8AC3E}">
        <p14:creationId xmlns:p14="http://schemas.microsoft.com/office/powerpoint/2010/main" val="38739021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436D1A7-D579-4442-A883-F162C6483698}" type="slidenum">
              <a:rPr lang="en-US" smtClean="0"/>
              <a:t>39</a:t>
            </a:fld>
            <a:endParaRPr lang="en-US"/>
          </a:p>
        </p:txBody>
      </p:sp>
    </p:spTree>
    <p:extLst>
      <p:ext uri="{BB962C8B-B14F-4D97-AF65-F5344CB8AC3E}">
        <p14:creationId xmlns:p14="http://schemas.microsoft.com/office/powerpoint/2010/main" val="79518524"/>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en-US" smtClean="0"/>
              <a:t>Click to edit Master title style</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2E16938A-D93F-4409-8A0A-5E80B3AE00C6}" type="datetimeFigureOut">
              <a:rPr lang="en-US" smtClean="0"/>
              <a:t>8/27/2019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95CFE225-4BC8-4632-9B43-D62559DC14A5}" type="slidenum">
              <a:rPr lang="en-US" smtClean="0"/>
              <a:t>‹#›</a:t>
            </a:fld>
            <a:endParaRPr lang="en-US"/>
          </a:p>
        </p:txBody>
      </p:sp>
    </p:spTree>
    <p:extLst>
      <p:ext uri="{BB962C8B-B14F-4D97-AF65-F5344CB8AC3E}">
        <p14:creationId xmlns:p14="http://schemas.microsoft.com/office/powerpoint/2010/main" val="13516436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E16938A-D93F-4409-8A0A-5E80B3AE00C6}" type="datetimeFigureOut">
              <a:rPr lang="en-US" smtClean="0"/>
              <a:t>8/27/2019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5CFE225-4BC8-4632-9B43-D62559DC14A5}" type="slidenum">
              <a:rPr lang="en-US" smtClean="0"/>
              <a:t>‹#›</a:t>
            </a:fld>
            <a:endParaRPr lang="en-US"/>
          </a:p>
        </p:txBody>
      </p:sp>
    </p:spTree>
    <p:extLst>
      <p:ext uri="{BB962C8B-B14F-4D97-AF65-F5344CB8AC3E}">
        <p14:creationId xmlns:p14="http://schemas.microsoft.com/office/powerpoint/2010/main" val="22013590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E16938A-D93F-4409-8A0A-5E80B3AE00C6}" type="datetimeFigureOut">
              <a:rPr lang="en-US" smtClean="0"/>
              <a:t>8/27/2019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5CFE225-4BC8-4632-9B43-D62559DC14A5}" type="slidenum">
              <a:rPr lang="en-US" smtClean="0"/>
              <a:t>‹#›</a:t>
            </a:fld>
            <a:endParaRPr lang="en-US"/>
          </a:p>
        </p:txBody>
      </p:sp>
    </p:spTree>
    <p:extLst>
      <p:ext uri="{BB962C8B-B14F-4D97-AF65-F5344CB8AC3E}">
        <p14:creationId xmlns:p14="http://schemas.microsoft.com/office/powerpoint/2010/main" val="11722500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E16938A-D93F-4409-8A0A-5E80B3AE00C6}" type="datetimeFigureOut">
              <a:rPr lang="en-US" smtClean="0"/>
              <a:t>8/27/2019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5CFE225-4BC8-4632-9B43-D62559DC14A5}" type="slidenum">
              <a:rPr lang="en-US" smtClean="0"/>
              <a:t>‹#›</a:t>
            </a:fld>
            <a:endParaRPr lang="en-US"/>
          </a:p>
        </p:txBody>
      </p:sp>
    </p:spTree>
    <p:extLst>
      <p:ext uri="{BB962C8B-B14F-4D97-AF65-F5344CB8AC3E}">
        <p14:creationId xmlns:p14="http://schemas.microsoft.com/office/powerpoint/2010/main" val="27033816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n-US" smtClean="0"/>
              <a:t>Click to edit Master title style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a:xfrm>
            <a:off x="8593667" y="6272784"/>
            <a:ext cx="2644309" cy="365125"/>
          </a:xfrm>
        </p:spPr>
        <p:txBody>
          <a:bodyPr/>
          <a:lstStyle/>
          <a:p>
            <a:fld id="{2E16938A-D93F-4409-8A0A-5E80B3AE00C6}" type="datetimeFigureOut">
              <a:rPr lang="en-US" smtClean="0"/>
              <a:t>8/27/2019</a:t>
            </a:fld>
            <a:endParaRPr lang="en-US"/>
          </a:p>
        </p:txBody>
      </p:sp>
      <p:sp>
        <p:nvSpPr>
          <p:cNvPr id="5" name="Footer Placeholder 4"/>
          <p:cNvSpPr>
            <a:spLocks noGrp="1"/>
          </p:cNvSpPr>
          <p:nvPr>
            <p:ph type="ftr" sz="quarter" idx="11"/>
          </p:nvPr>
        </p:nvSpPr>
        <p:spPr>
          <a:xfrm>
            <a:off x="2182708" y="6272784"/>
            <a:ext cx="6327648" cy="365125"/>
          </a:xfrm>
        </p:spPr>
        <p:txBody>
          <a:bodyPr/>
          <a:lstStyle/>
          <a:p>
            <a:endParaRPr lang="en-US"/>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95CFE225-4BC8-4632-9B43-D62559DC14A5}" type="slidenum">
              <a:rPr lang="en-US" smtClean="0"/>
              <a:t>‹#›</a:t>
            </a:fld>
            <a:endParaRPr lang="en-US"/>
          </a:p>
        </p:txBody>
      </p:sp>
    </p:spTree>
    <p:extLst>
      <p:ext uri="{BB962C8B-B14F-4D97-AF65-F5344CB8AC3E}">
        <p14:creationId xmlns:p14="http://schemas.microsoft.com/office/powerpoint/2010/main" val="30700831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2E16938A-D93F-4409-8A0A-5E80B3AE00C6}" type="datetimeFigureOut">
              <a:rPr lang="en-US" smtClean="0"/>
              <a:t>8/27/2019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5CFE225-4BC8-4632-9B43-D62559DC14A5}" type="slidenum">
              <a:rPr lang="en-US" smtClean="0"/>
              <a:t>‹#›</a:t>
            </a:fld>
            <a:endParaRPr lang="en-US"/>
          </a:p>
        </p:txBody>
      </p:sp>
    </p:spTree>
    <p:extLst>
      <p:ext uri="{BB962C8B-B14F-4D97-AF65-F5344CB8AC3E}">
        <p14:creationId xmlns:p14="http://schemas.microsoft.com/office/powerpoint/2010/main" val="34840579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2E16938A-D93F-4409-8A0A-5E80B3AE00C6}" type="datetimeFigureOut">
              <a:rPr lang="en-US" smtClean="0"/>
              <a:t>8/27/2019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5CFE225-4BC8-4632-9B43-D62559DC14A5}" type="slidenum">
              <a:rPr lang="en-US" smtClean="0"/>
              <a:t>‹#›</a:t>
            </a:fld>
            <a:endParaRPr lang="en-US"/>
          </a:p>
        </p:txBody>
      </p:sp>
    </p:spTree>
    <p:extLst>
      <p:ext uri="{BB962C8B-B14F-4D97-AF65-F5344CB8AC3E}">
        <p14:creationId xmlns:p14="http://schemas.microsoft.com/office/powerpoint/2010/main" val="4218762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2E16938A-D93F-4409-8A0A-5E80B3AE00C6}" type="datetimeFigureOut">
              <a:rPr lang="en-US" smtClean="0"/>
              <a:t>8/27/2019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5CFE225-4BC8-4632-9B43-D62559DC14A5}" type="slidenum">
              <a:rPr lang="en-US" smtClean="0"/>
              <a:t>‹#›</a:t>
            </a:fld>
            <a:endParaRPr lang="en-US"/>
          </a:p>
        </p:txBody>
      </p:sp>
    </p:spTree>
    <p:extLst>
      <p:ext uri="{BB962C8B-B14F-4D97-AF65-F5344CB8AC3E}">
        <p14:creationId xmlns:p14="http://schemas.microsoft.com/office/powerpoint/2010/main" val="5398734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E16938A-D93F-4409-8A0A-5E80B3AE00C6}" type="datetimeFigureOut">
              <a:rPr lang="en-US" smtClean="0"/>
              <a:t>8/27/2019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5CFE225-4BC8-4632-9B43-D62559DC14A5}" type="slidenum">
              <a:rPr lang="en-US" smtClean="0"/>
              <a:t>‹#›</a:t>
            </a:fld>
            <a:endParaRPr lang="en-US"/>
          </a:p>
        </p:txBody>
      </p:sp>
    </p:spTree>
    <p:extLst>
      <p:ext uri="{BB962C8B-B14F-4D97-AF65-F5344CB8AC3E}">
        <p14:creationId xmlns:p14="http://schemas.microsoft.com/office/powerpoint/2010/main" val="42721438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smtClean="0"/>
              <a:t>Click to edit Master title style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2E16938A-D93F-4409-8A0A-5E80B3AE00C6}" type="datetimeFigureOut">
              <a:rPr lang="en-US" smtClean="0"/>
              <a:t>8/27/2019</a:t>
            </a:fld>
            <a:endParaRPr lang="en-US"/>
          </a:p>
        </p:txBody>
      </p:sp>
      <p:sp>
        <p:nvSpPr>
          <p:cNvPr id="6" name="Footer Placeholder 5"/>
          <p:cNvSpPr>
            <a:spLocks noGrp="1"/>
          </p:cNvSpPr>
          <p:nvPr>
            <p:ph type="ftr" sz="quarter" idx="11"/>
          </p:nvPr>
        </p:nvSpPr>
        <p:spPr/>
        <p:txBody>
          <a:bodyPr/>
          <a:lstStyle/>
          <a:p>
            <a:endParaRPr lang="en-US"/>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95CFE225-4BC8-4632-9B43-D62559DC14A5}" type="slidenum">
              <a:rPr lang="en-US" smtClean="0"/>
              <a:t>‹#›</a:t>
            </a:fld>
            <a:endParaRPr lang="en-US"/>
          </a:p>
        </p:txBody>
      </p:sp>
    </p:spTree>
    <p:extLst>
      <p:ext uri="{BB962C8B-B14F-4D97-AF65-F5344CB8AC3E}">
        <p14:creationId xmlns:p14="http://schemas.microsoft.com/office/powerpoint/2010/main" val="16392653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0" y="0"/>
            <a:ext cx="8303740"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2E16938A-D93F-4409-8A0A-5E80B3AE00C6}" type="datetimeFigureOut">
              <a:rPr lang="en-US" smtClean="0"/>
              <a:t>8/27/2019</a:t>
            </a:fld>
            <a:endParaRPr lang="en-US"/>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95CFE225-4BC8-4632-9B43-D62559DC14A5}" type="slidenum">
              <a:rPr lang="en-US" smtClean="0"/>
              <a:t>‹#›</a:t>
            </a:fld>
            <a:endParaRPr lang="en-US"/>
          </a:p>
        </p:txBody>
      </p:sp>
    </p:spTree>
    <p:extLst>
      <p:ext uri="{BB962C8B-B14F-4D97-AF65-F5344CB8AC3E}">
        <p14:creationId xmlns:p14="http://schemas.microsoft.com/office/powerpoint/2010/main" val="1112263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2E16938A-D93F-4409-8A0A-5E80B3AE00C6}" type="datetimeFigureOut">
              <a:rPr lang="en-US" smtClean="0"/>
              <a:t>8/27/2019</a:t>
            </a:fld>
            <a:endParaRPr lang="en-US"/>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US"/>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95CFE225-4BC8-4632-9B43-D62559DC14A5}" type="slidenum">
              <a:rPr lang="en-US" smtClean="0"/>
              <a:t>‹#›</a:t>
            </a:fld>
            <a:endParaRPr lang="en-US"/>
          </a:p>
        </p:txBody>
      </p:sp>
    </p:spTree>
    <p:extLst>
      <p:ext uri="{BB962C8B-B14F-4D97-AF65-F5344CB8AC3E}">
        <p14:creationId xmlns:p14="http://schemas.microsoft.com/office/powerpoint/2010/main" val="2246723758"/>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Lst>
  <p:txStyles>
    <p:titleStyle>
      <a:lvl1pPr algn="l" defTabSz="914400" rtl="0" eaLnBrk="1" latinLnBrk="0" hangingPunct="1">
        <a:lnSpc>
          <a:spcPct val="90000"/>
        </a:lnSpc>
        <a:spcBef>
          <a:spcPct val="0"/>
        </a:spcBef>
        <a:buNone/>
        <a:defRPr sz="540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gif"/><Relationship Id="rId1" Type="http://schemas.microsoft.com/office/2007/relationships/media" Target="../media/media2.gif"/><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gif"/><Relationship Id="rId1" Type="http://schemas.microsoft.com/office/2007/relationships/media" Target="../media/media3.gif"/><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gif"/><Relationship Id="rId1" Type="http://schemas.microsoft.com/office/2007/relationships/media" Target="../media/media4.gif"/><Relationship Id="rId4" Type="http://schemas.openxmlformats.org/officeDocument/2006/relationships/image" Target="../media/image32.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microsoft.com/office/2007/relationships/media" Target="../media/media6.gif"/><Relationship Id="rId7" Type="http://schemas.openxmlformats.org/officeDocument/2006/relationships/image" Target="../media/image35.png"/><Relationship Id="rId2" Type="http://schemas.openxmlformats.org/officeDocument/2006/relationships/video" Target="../media/media5.gif"/><Relationship Id="rId1" Type="http://schemas.microsoft.com/office/2007/relationships/media" Target="../media/media5.gif"/><Relationship Id="rId6" Type="http://schemas.openxmlformats.org/officeDocument/2006/relationships/image" Target="../media/image34.png"/><Relationship Id="rId5" Type="http://schemas.openxmlformats.org/officeDocument/2006/relationships/slideLayout" Target="../slideLayouts/slideLayout2.xml"/><Relationship Id="rId4" Type="http://schemas.openxmlformats.org/officeDocument/2006/relationships/video" Target="../media/media6.gif"/></Relationships>
</file>

<file path=ppt/slides/_rels/slide3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7.gif"/><Relationship Id="rId1" Type="http://schemas.microsoft.com/office/2007/relationships/media" Target="../media/media7.gif"/><Relationship Id="rId4" Type="http://schemas.openxmlformats.org/officeDocument/2006/relationships/image" Target="../media/image3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8.gi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gif"/><Relationship Id="rId1" Type="http://schemas.microsoft.com/office/2007/relationships/media" Target="../media/media1.gif"/><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50066" y="2152510"/>
            <a:ext cx="9823048" cy="1690285"/>
          </a:xfrm>
        </p:spPr>
        <p:txBody>
          <a:bodyPr/>
          <a:lstStyle/>
          <a:p>
            <a:r>
              <a:rPr lang="en-US" b="1" dirty="0" smtClean="0">
                <a:solidFill>
                  <a:schemeClr val="accent5">
                    <a:lumMod val="50000"/>
                  </a:schemeClr>
                </a:solidFill>
                <a:latin typeface="Times New Roman" panose="02020603050405020304" pitchFamily="18" charset="0"/>
                <a:cs typeface="Times New Roman" panose="02020603050405020304" pitchFamily="18" charset="0"/>
              </a:rPr>
              <a:t>POLARIZATION</a:t>
            </a:r>
            <a:endParaRPr lang="en-US" dirty="0">
              <a:solidFill>
                <a:schemeClr val="accent5">
                  <a:lumMod val="50000"/>
                </a:schemeClr>
              </a:solidFill>
              <a:latin typeface="Times New Roman" panose="02020603050405020304" pitchFamily="18" charset="0"/>
              <a:cs typeface="Times New Roman" panose="02020603050405020304" pitchFamily="18" charset="0"/>
            </a:endParaRPr>
          </a:p>
        </p:txBody>
      </p:sp>
      <p:sp>
        <p:nvSpPr>
          <p:cNvPr id="3" name="Subtitle 2"/>
          <p:cNvSpPr>
            <a:spLocks noGrp="1"/>
          </p:cNvSpPr>
          <p:nvPr>
            <p:ph type="subTitle" idx="1"/>
          </p:nvPr>
        </p:nvSpPr>
        <p:spPr>
          <a:xfrm>
            <a:off x="9155723" y="6181115"/>
            <a:ext cx="2450123" cy="454146"/>
          </a:xfrm>
        </p:spPr>
        <p:txBody>
          <a:bodyPr/>
          <a:lstStyle/>
          <a:p>
            <a:r>
              <a:rPr lang="en-US" b="1" dirty="0" smtClean="0">
                <a:solidFill>
                  <a:srgbClr val="C00000"/>
                </a:solidFill>
                <a:latin typeface="Times New Roman" panose="02020603050405020304" pitchFamily="18" charset="0"/>
                <a:cs typeface="Times New Roman" panose="02020603050405020304" pitchFamily="18" charset="0"/>
              </a:rPr>
              <a:t>Dr. Aarti Sharma</a:t>
            </a:r>
            <a:endParaRPr lang="en-US" b="1" dirty="0">
              <a:solidFill>
                <a:srgbClr val="C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5056461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815493"/>
          </a:xfrm>
        </p:spPr>
        <p:txBody>
          <a:bodyPr>
            <a:noAutofit/>
          </a:bodyPr>
          <a:lstStyle/>
          <a:p>
            <a:r>
              <a:rPr lang="en-US" sz="3200" b="1" dirty="0" smtClean="0">
                <a:solidFill>
                  <a:srgbClr val="C00000"/>
                </a:solidFill>
                <a:latin typeface="Times New Roman" panose="02020603050405020304" pitchFamily="18" charset="0"/>
                <a:cs typeface="Times New Roman" panose="02020603050405020304" pitchFamily="18" charset="0"/>
              </a:rPr>
              <a:t>Plane of Polarization</a:t>
            </a:r>
            <a:br>
              <a:rPr lang="en-US" sz="3200" b="1" dirty="0" smtClean="0">
                <a:solidFill>
                  <a:srgbClr val="C00000"/>
                </a:solidFill>
                <a:latin typeface="Times New Roman" panose="02020603050405020304" pitchFamily="18" charset="0"/>
                <a:cs typeface="Times New Roman" panose="02020603050405020304" pitchFamily="18" charset="0"/>
              </a:rPr>
            </a:br>
            <a:endParaRPr lang="en-US" sz="3200" b="1" dirty="0">
              <a:solidFill>
                <a:srgbClr val="C00000"/>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838200" y="1253439"/>
            <a:ext cx="10515600" cy="4351338"/>
          </a:xfrm>
        </p:spPr>
        <p:txBody>
          <a:bodyPr/>
          <a:lstStyle/>
          <a:p>
            <a:r>
              <a:rPr lang="en-US" sz="2400" dirty="0" smtClean="0">
                <a:latin typeface="Times New Roman" panose="02020603050405020304" pitchFamily="18" charset="0"/>
                <a:cs typeface="Times New Roman" panose="02020603050405020304" pitchFamily="18" charset="0"/>
              </a:rPr>
              <a:t>The plane of polarization is the plane perpendicular to the plane of vibration which contains the direction of propagation of light but no vibrations at all. It is shown in the figure.</a:t>
            </a:r>
          </a:p>
          <a:p>
            <a:endParaRPr lang="en-US" dirty="0"/>
          </a:p>
        </p:txBody>
      </p:sp>
      <p:sp>
        <p:nvSpPr>
          <p:cNvPr id="4" name="Rectangle 2"/>
          <p:cNvSpPr>
            <a:spLocks noChangeArrowheads="1"/>
          </p:cNvSpPr>
          <p:nvPr/>
        </p:nvSpPr>
        <p:spPr bwMode="auto">
          <a:xfrm>
            <a:off x="243068" y="2037145"/>
            <a:ext cx="121920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5" name="Rectangle 3"/>
          <p:cNvSpPr>
            <a:spLocks noChangeArrowheads="1"/>
          </p:cNvSpPr>
          <p:nvPr/>
        </p:nvSpPr>
        <p:spPr bwMode="auto">
          <a:xfrm>
            <a:off x="6246702" y="2538279"/>
            <a:ext cx="184731"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pic>
        <p:nvPicPr>
          <p:cNvPr id="8" name="Picture 7"/>
          <p:cNvPicPr>
            <a:picLocks noChangeAspect="1"/>
          </p:cNvPicPr>
          <p:nvPr/>
        </p:nvPicPr>
        <p:blipFill>
          <a:blip r:embed="rId2"/>
          <a:stretch>
            <a:fillRect/>
          </a:stretch>
        </p:blipFill>
        <p:spPr>
          <a:xfrm>
            <a:off x="3107705" y="2722945"/>
            <a:ext cx="4816506" cy="3292090"/>
          </a:xfrm>
          <a:prstGeom prst="rect">
            <a:avLst/>
          </a:prstGeom>
        </p:spPr>
      </p:pic>
    </p:spTree>
    <p:extLst>
      <p:ext uri="{BB962C8B-B14F-4D97-AF65-F5344CB8AC3E}">
        <p14:creationId xmlns:p14="http://schemas.microsoft.com/office/powerpoint/2010/main" val="5232312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6846" y="365125"/>
            <a:ext cx="10392805" cy="936137"/>
          </a:xfrm>
        </p:spPr>
        <p:txBody>
          <a:bodyPr>
            <a:normAutofit fontScale="90000"/>
          </a:bodyPr>
          <a:lstStyle/>
          <a:p>
            <a:r>
              <a:rPr lang="en-US" sz="3200" b="1" dirty="0">
                <a:solidFill>
                  <a:srgbClr val="C00000"/>
                </a:solidFill>
                <a:latin typeface="Times New Roman" panose="02020603050405020304" pitchFamily="18" charset="0"/>
                <a:cs typeface="Times New Roman" panose="02020603050405020304" pitchFamily="18" charset="0"/>
              </a:rPr>
              <a:t>MALUS’ LAW (Intensity of light transmitted by analyzer)</a:t>
            </a:r>
            <a:r>
              <a:rPr lang="en-US" sz="3200" dirty="0">
                <a:solidFill>
                  <a:srgbClr val="C00000"/>
                </a:solidFill>
                <a:latin typeface="Times New Roman" panose="02020603050405020304" pitchFamily="18" charset="0"/>
                <a:cs typeface="Times New Roman" panose="02020603050405020304" pitchFamily="18" charset="0"/>
              </a:rPr>
              <a:t/>
            </a:r>
            <a:br>
              <a:rPr lang="en-US" sz="3200" dirty="0">
                <a:solidFill>
                  <a:srgbClr val="C00000"/>
                </a:solidFill>
                <a:latin typeface="Times New Roman" panose="02020603050405020304" pitchFamily="18" charset="0"/>
                <a:cs typeface="Times New Roman" panose="02020603050405020304" pitchFamily="18" charset="0"/>
              </a:rPr>
            </a:br>
            <a:endParaRPr lang="en-US" sz="3200" dirty="0">
              <a:solidFill>
                <a:srgbClr val="C00000"/>
              </a:solidFill>
              <a:latin typeface="Times New Roman" panose="02020603050405020304" pitchFamily="18" charset="0"/>
              <a:cs typeface="Times New Roman" panose="02020603050405020304" pitchFamily="18" charset="0"/>
            </a:endParaRPr>
          </a:p>
        </p:txBody>
      </p:sp>
      <p:pic>
        <p:nvPicPr>
          <p:cNvPr id="4" name="Content Placeholder 3"/>
          <p:cNvPicPr>
            <a:picLocks noGrp="1" noChangeAspect="1"/>
          </p:cNvPicPr>
          <p:nvPr>
            <p:ph idx="1"/>
          </p:nvPr>
        </p:nvPicPr>
        <p:blipFill>
          <a:blip r:embed="rId2"/>
          <a:stretch>
            <a:fillRect/>
          </a:stretch>
        </p:blipFill>
        <p:spPr>
          <a:xfrm>
            <a:off x="3768228" y="1690688"/>
            <a:ext cx="7181423" cy="3758963"/>
          </a:xfrm>
          <a:prstGeom prst="rect">
            <a:avLst/>
          </a:prstGeom>
        </p:spPr>
      </p:pic>
      <p:sp>
        <p:nvSpPr>
          <p:cNvPr id="5" name="Rectangle 4"/>
          <p:cNvSpPr/>
          <p:nvPr/>
        </p:nvSpPr>
        <p:spPr>
          <a:xfrm>
            <a:off x="455270" y="4463099"/>
            <a:ext cx="6226883" cy="1984518"/>
          </a:xfrm>
          <a:prstGeom prst="rect">
            <a:avLst/>
          </a:prstGeom>
        </p:spPr>
        <p:txBody>
          <a:bodyPr wrap="square">
            <a:spAutoFit/>
          </a:bodyPr>
          <a:lstStyle/>
          <a:p>
            <a:pPr marL="914400" marR="0" indent="-914400" algn="just">
              <a:lnSpc>
                <a:spcPct val="107000"/>
              </a:lnSpc>
              <a:spcBef>
                <a:spcPts val="0"/>
              </a:spcBef>
              <a:spcAft>
                <a:spcPts val="800"/>
              </a:spcAft>
            </a:pPr>
            <a:r>
              <a:rPr lang="en-IN" dirty="0">
                <a:latin typeface="Times New Roman" panose="02020603050405020304" pitchFamily="18" charset="0"/>
                <a:ea typeface="Times New Roman" panose="02020603050405020304" pitchFamily="18" charset="0"/>
                <a:cs typeface="Times New Roman" panose="02020603050405020304" pitchFamily="18" charset="0"/>
              </a:rPr>
              <a:t>When completely plane polarized light is incident on </a:t>
            </a:r>
            <a:r>
              <a:rPr lang="en-IN" dirty="0" smtClean="0">
                <a:latin typeface="Times New Roman" panose="02020603050405020304" pitchFamily="18" charset="0"/>
                <a:ea typeface="Times New Roman" panose="02020603050405020304" pitchFamily="18" charset="0"/>
                <a:cs typeface="Times New Roman" panose="02020603050405020304" pitchFamily="18" charset="0"/>
              </a:rPr>
              <a:t>the</a:t>
            </a:r>
          </a:p>
          <a:p>
            <a:pPr marL="914400" marR="0" indent="-914400" algn="just">
              <a:lnSpc>
                <a:spcPct val="107000"/>
              </a:lnSpc>
              <a:spcBef>
                <a:spcPts val="0"/>
              </a:spcBef>
              <a:spcAft>
                <a:spcPts val="800"/>
              </a:spcAft>
            </a:pPr>
            <a:r>
              <a:rPr lang="en-IN" dirty="0" err="1" smtClean="0">
                <a:latin typeface="Times New Roman" panose="02020603050405020304" pitchFamily="18" charset="0"/>
                <a:ea typeface="Times New Roman" panose="02020603050405020304" pitchFamily="18" charset="0"/>
                <a:cs typeface="Times New Roman" panose="02020603050405020304" pitchFamily="18" charset="0"/>
              </a:rPr>
              <a:t>analyzer</a:t>
            </a:r>
            <a:r>
              <a:rPr lang="en-IN" dirty="0">
                <a:latin typeface="Times New Roman" panose="02020603050405020304" pitchFamily="18" charset="0"/>
                <a:ea typeface="Times New Roman" panose="02020603050405020304" pitchFamily="18" charset="0"/>
                <a:cs typeface="Times New Roman" panose="02020603050405020304" pitchFamily="18" charset="0"/>
              </a:rPr>
              <a:t>, the intensity    I of the light transmitted by the </a:t>
            </a:r>
            <a:r>
              <a:rPr lang="en-IN" dirty="0" smtClean="0">
                <a:latin typeface="Times New Roman" panose="02020603050405020304" pitchFamily="18" charset="0"/>
                <a:ea typeface="Times New Roman" panose="02020603050405020304" pitchFamily="18" charset="0"/>
                <a:cs typeface="Times New Roman" panose="02020603050405020304" pitchFamily="18" charset="0"/>
              </a:rPr>
              <a:t>analyser</a:t>
            </a:r>
          </a:p>
          <a:p>
            <a:pPr marL="914400" marR="0" indent="-914400" algn="just">
              <a:lnSpc>
                <a:spcPct val="107000"/>
              </a:lnSpc>
              <a:spcBef>
                <a:spcPts val="0"/>
              </a:spcBef>
              <a:spcAft>
                <a:spcPts val="800"/>
              </a:spcAft>
            </a:pPr>
            <a:r>
              <a:rPr lang="en-IN" dirty="0" smtClean="0">
                <a:latin typeface="Times New Roman" panose="02020603050405020304" pitchFamily="18" charset="0"/>
                <a:ea typeface="Times New Roman" panose="02020603050405020304" pitchFamily="18" charset="0"/>
                <a:cs typeface="Times New Roman" panose="02020603050405020304" pitchFamily="18" charset="0"/>
              </a:rPr>
              <a:t>is </a:t>
            </a:r>
            <a:r>
              <a:rPr lang="en-IN" dirty="0">
                <a:latin typeface="Times New Roman" panose="02020603050405020304" pitchFamily="18" charset="0"/>
                <a:ea typeface="Times New Roman" panose="02020603050405020304" pitchFamily="18" charset="0"/>
                <a:cs typeface="Times New Roman" panose="02020603050405020304" pitchFamily="18" charset="0"/>
              </a:rPr>
              <a:t>directly proportional to the square of the cosine of </a:t>
            </a:r>
            <a:r>
              <a:rPr lang="en-IN" dirty="0" smtClean="0">
                <a:latin typeface="Times New Roman" panose="02020603050405020304" pitchFamily="18" charset="0"/>
                <a:ea typeface="Times New Roman" panose="02020603050405020304" pitchFamily="18" charset="0"/>
                <a:cs typeface="Times New Roman" panose="02020603050405020304" pitchFamily="18" charset="0"/>
              </a:rPr>
              <a:t>angle</a:t>
            </a:r>
          </a:p>
          <a:p>
            <a:pPr marL="914400" marR="0" indent="-914400" algn="just">
              <a:lnSpc>
                <a:spcPct val="107000"/>
              </a:lnSpc>
              <a:spcBef>
                <a:spcPts val="0"/>
              </a:spcBef>
              <a:spcAft>
                <a:spcPts val="800"/>
              </a:spcAft>
            </a:pPr>
            <a:r>
              <a:rPr lang="en-IN" dirty="0" smtClean="0">
                <a:latin typeface="Times New Roman" panose="02020603050405020304" pitchFamily="18" charset="0"/>
                <a:ea typeface="Times New Roman" panose="02020603050405020304" pitchFamily="18" charset="0"/>
                <a:cs typeface="Times New Roman" panose="02020603050405020304" pitchFamily="18" charset="0"/>
              </a:rPr>
              <a:t>between </a:t>
            </a:r>
            <a:r>
              <a:rPr lang="en-IN" dirty="0">
                <a:latin typeface="Times New Roman" panose="02020603050405020304" pitchFamily="18" charset="0"/>
                <a:ea typeface="Times New Roman" panose="02020603050405020304" pitchFamily="18" charset="0"/>
                <a:cs typeface="Times New Roman" panose="02020603050405020304" pitchFamily="18" charset="0"/>
              </a:rPr>
              <a:t>the transmission axes of the </a:t>
            </a:r>
            <a:r>
              <a:rPr lang="en-IN" dirty="0" err="1">
                <a:latin typeface="Times New Roman" panose="02020603050405020304" pitchFamily="18" charset="0"/>
                <a:ea typeface="Times New Roman" panose="02020603050405020304" pitchFamily="18" charset="0"/>
                <a:cs typeface="Times New Roman" panose="02020603050405020304" pitchFamily="18" charset="0"/>
              </a:rPr>
              <a:t>analyzer</a:t>
            </a:r>
            <a:r>
              <a:rPr lang="en-IN" dirty="0">
                <a:latin typeface="Times New Roman" panose="02020603050405020304" pitchFamily="18" charset="0"/>
                <a:ea typeface="Times New Roman" panose="02020603050405020304" pitchFamily="18" charset="0"/>
                <a:cs typeface="Times New Roman" panose="02020603050405020304" pitchFamily="18" charset="0"/>
              </a:rPr>
              <a:t> and the polarizer</a:t>
            </a:r>
            <a:r>
              <a:rPr lang="en-IN" dirty="0" smtClean="0">
                <a:latin typeface="Times New Roman" panose="02020603050405020304" pitchFamily="18" charset="0"/>
                <a:ea typeface="Times New Roman" panose="02020603050405020304" pitchFamily="18" charset="0"/>
                <a:cs typeface="Times New Roman" panose="02020603050405020304" pitchFamily="18" charset="0"/>
              </a:rPr>
              <a:t>.</a:t>
            </a:r>
            <a:r>
              <a:rPr lang="en-IN" dirty="0">
                <a:latin typeface="Times New Roman" panose="02020603050405020304" pitchFamily="18" charset="0"/>
                <a:ea typeface="Times New Roman" panose="02020603050405020304" pitchFamily="18" charset="0"/>
                <a:cs typeface="Times New Roman" panose="02020603050405020304" pitchFamily="18" charset="0"/>
              </a:rPr>
              <a:t>  </a:t>
            </a:r>
          </a:p>
          <a:p>
            <a:pPr marL="914400" marR="0" indent="-914400" algn="ctr">
              <a:lnSpc>
                <a:spcPct val="107000"/>
              </a:lnSpc>
              <a:spcBef>
                <a:spcPts val="0"/>
              </a:spcBef>
              <a:spcAft>
                <a:spcPts val="800"/>
              </a:spcAft>
            </a:pPr>
            <a:r>
              <a:rPr lang="en-IN" b="1" i="1" dirty="0" smtClean="0">
                <a:latin typeface="Times New Roman" panose="02020603050405020304" pitchFamily="18" charset="0"/>
                <a:ea typeface="Times New Roman" panose="02020603050405020304" pitchFamily="18" charset="0"/>
                <a:cs typeface="Times New Roman" panose="02020603050405020304" pitchFamily="18" charset="0"/>
              </a:rPr>
              <a:t>I </a:t>
            </a:r>
            <a:r>
              <a:rPr lang="en-IN" b="1" i="1" dirty="0">
                <a:latin typeface="Times New Roman" panose="02020603050405020304" pitchFamily="18" charset="0"/>
                <a:ea typeface="Times New Roman" panose="02020603050405020304" pitchFamily="18" charset="0"/>
                <a:cs typeface="Times New Roman" panose="02020603050405020304" pitchFamily="18" charset="0"/>
              </a:rPr>
              <a:t>∞ cos</a:t>
            </a:r>
            <a:r>
              <a:rPr lang="en-IN" b="1" i="1" baseline="30000" dirty="0">
                <a:latin typeface="Times New Roman" panose="02020603050405020304" pitchFamily="18" charset="0"/>
                <a:ea typeface="Times New Roman" panose="02020603050405020304" pitchFamily="18" charset="0"/>
                <a:cs typeface="Times New Roman" panose="02020603050405020304" pitchFamily="18" charset="0"/>
              </a:rPr>
              <a:t>2</a:t>
            </a:r>
            <a:r>
              <a:rPr lang="en-IN" b="1" i="1" dirty="0">
                <a:latin typeface="Times New Roman" panose="02020603050405020304" pitchFamily="18" charset="0"/>
                <a:ea typeface="Times New Roman" panose="02020603050405020304" pitchFamily="18" charset="0"/>
                <a:cs typeface="Times New Roman" panose="02020603050405020304" pitchFamily="18" charset="0"/>
              </a:rPr>
              <a:t>θ</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3282760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703781" y="336922"/>
            <a:ext cx="8782882" cy="6253835"/>
          </a:xfrm>
          <a:prstGeom prst="rect">
            <a:avLst/>
          </a:prstGeom>
        </p:spPr>
      </p:pic>
    </p:spTree>
    <p:extLst>
      <p:ext uri="{BB962C8B-B14F-4D97-AF65-F5344CB8AC3E}">
        <p14:creationId xmlns:p14="http://schemas.microsoft.com/office/powerpoint/2010/main" val="31842051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pic>
        <p:nvPicPr>
          <p:cNvPr id="5121" name="Picture 7" descr="Malus's Law"/>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19910" y="685800"/>
            <a:ext cx="2788132" cy="2649639"/>
          </a:xfrm>
          <a:prstGeom prst="rect">
            <a:avLst/>
          </a:prstGeom>
          <a:noFill/>
          <a:extLst>
            <a:ext uri="{909E8E84-426E-40dd-AFC4-6F175D3DCCD1}">
              <a14:hiddenFill xmlns:a14="http://schemas.microsoft.com/office/drawing/2010/main" xmlns="">
                <a:solidFill>
                  <a:srgbClr val="FFFFFF"/>
                </a:solidFill>
              </a14:hiddenFill>
            </a:ext>
          </a:extLst>
        </p:spPr>
      </p:pic>
      <p:sp>
        <p:nvSpPr>
          <p:cNvPr id="6" name="Rectangle 5"/>
          <p:cNvSpPr/>
          <p:nvPr/>
        </p:nvSpPr>
        <p:spPr>
          <a:xfrm>
            <a:off x="0" y="112853"/>
            <a:ext cx="7623858" cy="7416326"/>
          </a:xfrm>
          <a:prstGeom prst="rect">
            <a:avLst/>
          </a:prstGeom>
        </p:spPr>
        <p:txBody>
          <a:bodyPr wrap="square">
            <a:spAutoFit/>
          </a:bodyPr>
          <a:lstStyle/>
          <a:p>
            <a:pPr marL="285750" marR="0" lvl="0" indent="-285750" algn="just">
              <a:lnSpc>
                <a:spcPct val="107000"/>
              </a:lnSpc>
              <a:spcBef>
                <a:spcPts val="0"/>
              </a:spcBef>
              <a:spcAft>
                <a:spcPts val="0"/>
              </a:spcAft>
              <a:buFont typeface="Arial" panose="020B0604020202020204" pitchFamily="34" charset="0"/>
              <a:buChar char="•"/>
            </a:pPr>
            <a:r>
              <a:rPr lang="en-IN" dirty="0">
                <a:latin typeface="Times New Roman" panose="02020603050405020304" pitchFamily="18" charset="0"/>
                <a:ea typeface="Times New Roman" panose="02020603050405020304" pitchFamily="18" charset="0"/>
                <a:cs typeface="Times New Roman" panose="02020603050405020304" pitchFamily="18" charset="0"/>
              </a:rPr>
              <a:t>Suppose the angle between the transmission axes of the </a:t>
            </a:r>
            <a:r>
              <a:rPr lang="en-IN" dirty="0" err="1" smtClean="0">
                <a:latin typeface="Times New Roman" panose="02020603050405020304" pitchFamily="18" charset="0"/>
                <a:ea typeface="Times New Roman" panose="02020603050405020304" pitchFamily="18" charset="0"/>
                <a:cs typeface="Times New Roman" panose="02020603050405020304" pitchFamily="18" charset="0"/>
              </a:rPr>
              <a:t>analyzer</a:t>
            </a:r>
            <a:r>
              <a:rPr lang="en-IN" dirty="0" smtClean="0">
                <a:latin typeface="Times New Roman" panose="02020603050405020304" pitchFamily="18" charset="0"/>
                <a:ea typeface="Times New Roman" panose="02020603050405020304" pitchFamily="18" charset="0"/>
                <a:cs typeface="Times New Roman" panose="02020603050405020304" pitchFamily="18" charset="0"/>
              </a:rPr>
              <a:t> </a:t>
            </a:r>
            <a:r>
              <a:rPr lang="en-IN" dirty="0">
                <a:latin typeface="Times New Roman" panose="02020603050405020304" pitchFamily="18" charset="0"/>
                <a:ea typeface="Times New Roman" panose="02020603050405020304" pitchFamily="18" charset="0"/>
                <a:cs typeface="Times New Roman" panose="02020603050405020304" pitchFamily="18" charset="0"/>
              </a:rPr>
              <a:t>and the polarizer is θ. </a:t>
            </a:r>
            <a:endParaRPr lang="en-US" dirty="0" smtClean="0">
              <a:effectLst/>
              <a:latin typeface="Calibri" panose="020F0502020204030204" pitchFamily="34" charset="0"/>
              <a:ea typeface="Calibri" panose="020F0502020204030204" pitchFamily="34" charset="0"/>
              <a:cs typeface="Times New Roman" panose="02020603050405020304" pitchFamily="18" charset="0"/>
            </a:endParaRPr>
          </a:p>
          <a:p>
            <a:pPr marL="285750" marR="0" lvl="0" indent="-285750" algn="just">
              <a:lnSpc>
                <a:spcPct val="107000"/>
              </a:lnSpc>
              <a:spcBef>
                <a:spcPts val="0"/>
              </a:spcBef>
              <a:spcAft>
                <a:spcPts val="0"/>
              </a:spcAft>
              <a:buFont typeface="Arial" panose="020B0604020202020204" pitchFamily="34" charset="0"/>
              <a:buChar char="•"/>
            </a:pPr>
            <a:r>
              <a:rPr lang="en-IN" dirty="0">
                <a:latin typeface="Times New Roman" panose="02020603050405020304" pitchFamily="18" charset="0"/>
                <a:ea typeface="Times New Roman" panose="02020603050405020304" pitchFamily="18" charset="0"/>
                <a:cs typeface="Times New Roman" panose="02020603050405020304" pitchFamily="18" charset="0"/>
              </a:rPr>
              <a:t>The completely plane polarized light </a:t>
            </a:r>
            <a:r>
              <a:rPr lang="en-IN" dirty="0" smtClean="0">
                <a:latin typeface="Times New Roman" panose="02020603050405020304" pitchFamily="18" charset="0"/>
                <a:ea typeface="Times New Roman" panose="02020603050405020304" pitchFamily="18" charset="0"/>
                <a:cs typeface="Times New Roman" panose="02020603050405020304" pitchFamily="18" charset="0"/>
              </a:rPr>
              <a:t>form </a:t>
            </a:r>
            <a:r>
              <a:rPr lang="en-IN" dirty="0">
                <a:latin typeface="Times New Roman" panose="02020603050405020304" pitchFamily="18" charset="0"/>
                <a:ea typeface="Times New Roman" panose="02020603050405020304" pitchFamily="18" charset="0"/>
                <a:cs typeface="Times New Roman" panose="02020603050405020304" pitchFamily="18" charset="0"/>
              </a:rPr>
              <a:t>the polarizer is incident on the </a:t>
            </a:r>
            <a:r>
              <a:rPr lang="en-IN" dirty="0" err="1" smtClean="0">
                <a:latin typeface="Times New Roman" panose="02020603050405020304" pitchFamily="18" charset="0"/>
                <a:ea typeface="Times New Roman" panose="02020603050405020304" pitchFamily="18" charset="0"/>
                <a:cs typeface="Times New Roman" panose="02020603050405020304" pitchFamily="18" charset="0"/>
              </a:rPr>
              <a:t>analyzer</a:t>
            </a:r>
            <a:r>
              <a:rPr lang="en-IN" dirty="0" smtClean="0">
                <a:latin typeface="Times New Roman" panose="02020603050405020304" pitchFamily="18" charset="0"/>
                <a:ea typeface="Times New Roman" panose="02020603050405020304" pitchFamily="18" charset="0"/>
                <a:cs typeface="Times New Roman" panose="02020603050405020304" pitchFamily="18" charset="0"/>
              </a:rPr>
              <a:t>. </a:t>
            </a:r>
            <a:endParaRPr lang="en-US" dirty="0" smtClean="0">
              <a:effectLst/>
              <a:latin typeface="Calibri" panose="020F0502020204030204" pitchFamily="34" charset="0"/>
              <a:ea typeface="Calibri" panose="020F0502020204030204" pitchFamily="34" charset="0"/>
              <a:cs typeface="Times New Roman" panose="02020603050405020304" pitchFamily="18" charset="0"/>
            </a:endParaRPr>
          </a:p>
          <a:p>
            <a:pPr marL="285750" marR="0" lvl="0" indent="-285750">
              <a:lnSpc>
                <a:spcPct val="107000"/>
              </a:lnSpc>
              <a:spcBef>
                <a:spcPts val="0"/>
              </a:spcBef>
              <a:spcAft>
                <a:spcPts val="0"/>
              </a:spcAft>
              <a:buFont typeface="Arial" panose="020B0604020202020204" pitchFamily="34" charset="0"/>
              <a:buChar char="•"/>
            </a:pPr>
            <a:r>
              <a:rPr lang="en-IN" dirty="0">
                <a:latin typeface="Times New Roman" panose="02020603050405020304" pitchFamily="18" charset="0"/>
                <a:ea typeface="Times New Roman" panose="02020603050405020304" pitchFamily="18" charset="0"/>
                <a:cs typeface="Times New Roman" panose="02020603050405020304" pitchFamily="18" charset="0"/>
              </a:rPr>
              <a:t>If E</a:t>
            </a:r>
            <a:r>
              <a:rPr lang="en-IN" baseline="-25000" dirty="0" smtClean="0">
                <a:latin typeface="Times New Roman" panose="02020603050405020304" pitchFamily="18" charset="0"/>
                <a:ea typeface="Times New Roman" panose="02020603050405020304" pitchFamily="18" charset="0"/>
                <a:cs typeface="Times New Roman" panose="02020603050405020304" pitchFamily="18" charset="0"/>
              </a:rPr>
              <a:t>0</a:t>
            </a:r>
            <a:r>
              <a:rPr lang="en-IN" dirty="0">
                <a:latin typeface="Times New Roman" panose="02020603050405020304" pitchFamily="18" charset="0"/>
                <a:ea typeface="Times New Roman" panose="02020603050405020304" pitchFamily="18" charset="0"/>
                <a:cs typeface="Times New Roman" panose="02020603050405020304" pitchFamily="18" charset="0"/>
              </a:rPr>
              <a:t> is the amplitude of the electric vector transmitted by the polarizer, then intensity I</a:t>
            </a:r>
            <a:r>
              <a:rPr lang="en-IN" baseline="-25000" dirty="0">
                <a:latin typeface="Times New Roman" panose="02020603050405020304" pitchFamily="18" charset="0"/>
                <a:ea typeface="Times New Roman" panose="02020603050405020304" pitchFamily="18" charset="0"/>
                <a:cs typeface="Times New Roman" panose="02020603050405020304" pitchFamily="18" charset="0"/>
              </a:rPr>
              <a:t>0</a:t>
            </a:r>
            <a:r>
              <a:rPr lang="en-IN" dirty="0">
                <a:latin typeface="Times New Roman" panose="02020603050405020304" pitchFamily="18" charset="0"/>
                <a:ea typeface="Times New Roman" panose="02020603050405020304" pitchFamily="18" charset="0"/>
                <a:cs typeface="Times New Roman" panose="02020603050405020304" pitchFamily="18" charset="0"/>
              </a:rPr>
              <a:t> of the light incident on the </a:t>
            </a:r>
            <a:r>
              <a:rPr lang="en-IN" dirty="0" err="1">
                <a:latin typeface="Times New Roman" panose="02020603050405020304" pitchFamily="18" charset="0"/>
                <a:ea typeface="Times New Roman" panose="02020603050405020304" pitchFamily="18" charset="0"/>
                <a:cs typeface="Times New Roman" panose="02020603050405020304" pitchFamily="18" charset="0"/>
              </a:rPr>
              <a:t>analyzer</a:t>
            </a:r>
            <a:r>
              <a:rPr lang="en-IN" dirty="0">
                <a:latin typeface="Times New Roman" panose="02020603050405020304" pitchFamily="18" charset="0"/>
                <a:ea typeface="Times New Roman" panose="02020603050405020304" pitchFamily="18" charset="0"/>
                <a:cs typeface="Times New Roman" panose="02020603050405020304" pitchFamily="18" charset="0"/>
              </a:rPr>
              <a:t> is </a:t>
            </a:r>
            <a:br>
              <a:rPr lang="en-IN" dirty="0">
                <a:latin typeface="Times New Roman" panose="02020603050405020304" pitchFamily="18" charset="0"/>
                <a:ea typeface="Times New Roman" panose="02020603050405020304" pitchFamily="18" charset="0"/>
                <a:cs typeface="Times New Roman" panose="02020603050405020304" pitchFamily="18" charset="0"/>
              </a:rPr>
            </a:br>
            <a:r>
              <a:rPr lang="en-IN" dirty="0">
                <a:latin typeface="Times New Roman" panose="02020603050405020304" pitchFamily="18" charset="0"/>
                <a:ea typeface="Times New Roman" panose="02020603050405020304" pitchFamily="18" charset="0"/>
                <a:cs typeface="Times New Roman" panose="02020603050405020304" pitchFamily="18" charset="0"/>
              </a:rPr>
              <a:t>	</a:t>
            </a:r>
            <a:r>
              <a:rPr lang="en-IN" dirty="0" smtClean="0">
                <a:latin typeface="Times New Roman" panose="02020603050405020304" pitchFamily="18" charset="0"/>
                <a:ea typeface="Times New Roman" panose="02020603050405020304" pitchFamily="18" charset="0"/>
                <a:cs typeface="Times New Roman" panose="02020603050405020304" pitchFamily="18" charset="0"/>
              </a:rPr>
              <a:t>			</a:t>
            </a:r>
            <a:r>
              <a:rPr lang="en-IN" sz="1600" i="1" dirty="0" smtClean="0">
                <a:latin typeface="Times New Roman" panose="02020603050405020304" pitchFamily="18" charset="0"/>
                <a:ea typeface="Times New Roman" panose="02020603050405020304" pitchFamily="18" charset="0"/>
                <a:cs typeface="Times New Roman" panose="02020603050405020304" pitchFamily="18" charset="0"/>
              </a:rPr>
              <a:t>I </a:t>
            </a:r>
            <a:r>
              <a:rPr lang="en-IN" sz="1600" i="1" dirty="0">
                <a:latin typeface="Times New Roman" panose="02020603050405020304" pitchFamily="18" charset="0"/>
                <a:ea typeface="Times New Roman" panose="02020603050405020304" pitchFamily="18" charset="0"/>
                <a:cs typeface="Times New Roman" panose="02020603050405020304" pitchFamily="18" charset="0"/>
              </a:rPr>
              <a:t>∞ </a:t>
            </a:r>
            <a:r>
              <a:rPr lang="en-IN" sz="1600" i="1" dirty="0" smtClean="0">
                <a:latin typeface="Times New Roman" panose="02020603050405020304" pitchFamily="18" charset="0"/>
                <a:ea typeface="Times New Roman" panose="02020603050405020304" pitchFamily="18" charset="0"/>
                <a:cs typeface="Times New Roman" panose="02020603050405020304" pitchFamily="18" charset="0"/>
              </a:rPr>
              <a:t>E</a:t>
            </a:r>
            <a:r>
              <a:rPr lang="en-IN" sz="1600" i="1" baseline="-25000" dirty="0" smtClean="0">
                <a:latin typeface="Times New Roman" panose="02020603050405020304" pitchFamily="18" charset="0"/>
                <a:ea typeface="Times New Roman" panose="02020603050405020304" pitchFamily="18" charset="0"/>
                <a:cs typeface="Times New Roman" panose="02020603050405020304" pitchFamily="18" charset="0"/>
              </a:rPr>
              <a:t>0</a:t>
            </a:r>
            <a:r>
              <a:rPr lang="en-IN" sz="1600" i="1" baseline="30000" dirty="0" smtClean="0">
                <a:latin typeface="Times New Roman" panose="02020603050405020304" pitchFamily="18" charset="0"/>
                <a:ea typeface="Times New Roman" panose="02020603050405020304" pitchFamily="18" charset="0"/>
                <a:cs typeface="Times New Roman" panose="02020603050405020304" pitchFamily="18" charset="0"/>
              </a:rPr>
              <a:t>2</a:t>
            </a:r>
          </a:p>
          <a:p>
            <a:pPr marL="285750" lvl="0" indent="-285750">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The electric field vector </a:t>
            </a:r>
            <a:r>
              <a:rPr lang="en-IN" dirty="0" smtClean="0">
                <a:latin typeface="Times New Roman" panose="02020603050405020304" pitchFamily="18" charset="0"/>
                <a:cs typeface="Times New Roman" panose="02020603050405020304" pitchFamily="18" charset="0"/>
              </a:rPr>
              <a:t>E</a:t>
            </a:r>
            <a:r>
              <a:rPr lang="en-IN" baseline="-25000" dirty="0" smtClean="0">
                <a:latin typeface="Times New Roman" panose="02020603050405020304" pitchFamily="18" charset="0"/>
                <a:cs typeface="Times New Roman" panose="02020603050405020304" pitchFamily="18" charset="0"/>
              </a:rPr>
              <a:t>0</a:t>
            </a:r>
            <a:r>
              <a:rPr lang="en-IN" dirty="0">
                <a:latin typeface="Times New Roman" panose="02020603050405020304" pitchFamily="18" charset="0"/>
                <a:cs typeface="Times New Roman" panose="02020603050405020304" pitchFamily="18" charset="0"/>
              </a:rPr>
              <a:t> can be resolved into two rectangular components </a:t>
            </a:r>
            <a:r>
              <a:rPr lang="en-IN" dirty="0" err="1">
                <a:latin typeface="Times New Roman" panose="02020603050405020304" pitchFamily="18" charset="0"/>
                <a:cs typeface="Times New Roman" panose="02020603050405020304" pitchFamily="18" charset="0"/>
              </a:rPr>
              <a:t>i.e</a:t>
            </a:r>
            <a:r>
              <a:rPr lang="en-IN" dirty="0">
                <a:latin typeface="Times New Roman" panose="02020603050405020304" pitchFamily="18" charset="0"/>
                <a:cs typeface="Times New Roman" panose="02020603050405020304" pitchFamily="18" charset="0"/>
              </a:rPr>
              <a:t> </a:t>
            </a:r>
            <a:r>
              <a:rPr lang="en-IN" dirty="0" smtClean="0">
                <a:latin typeface="Times New Roman" panose="02020603050405020304" pitchFamily="18" charset="0"/>
                <a:cs typeface="Times New Roman" panose="02020603050405020304" pitchFamily="18" charset="0"/>
              </a:rPr>
              <a:t>E</a:t>
            </a:r>
            <a:r>
              <a:rPr lang="en-IN" baseline="-25000" dirty="0" smtClean="0">
                <a:latin typeface="Times New Roman" panose="02020603050405020304" pitchFamily="18" charset="0"/>
                <a:cs typeface="Times New Roman" panose="02020603050405020304" pitchFamily="18" charset="0"/>
              </a:rPr>
              <a:t>0</a:t>
            </a:r>
            <a:r>
              <a:rPr lang="en-IN" dirty="0" smtClean="0">
                <a:latin typeface="Times New Roman" panose="02020603050405020304" pitchFamily="18" charset="0"/>
                <a:cs typeface="Times New Roman" panose="02020603050405020304" pitchFamily="18" charset="0"/>
              </a:rPr>
              <a:t> </a:t>
            </a:r>
            <a:r>
              <a:rPr lang="en-IN" dirty="0" err="1" smtClean="0">
                <a:latin typeface="Times New Roman" panose="02020603050405020304" pitchFamily="18" charset="0"/>
                <a:cs typeface="Times New Roman" panose="02020603050405020304" pitchFamily="18" charset="0"/>
              </a:rPr>
              <a:t>cosθ</a:t>
            </a:r>
            <a:r>
              <a:rPr lang="en-IN" dirty="0" smtClean="0">
                <a:latin typeface="Times New Roman" panose="02020603050405020304" pitchFamily="18" charset="0"/>
                <a:cs typeface="Times New Roman" panose="02020603050405020304" pitchFamily="18" charset="0"/>
              </a:rPr>
              <a:t> </a:t>
            </a:r>
            <a:r>
              <a:rPr lang="en-IN" dirty="0">
                <a:latin typeface="Times New Roman" panose="02020603050405020304" pitchFamily="18" charset="0"/>
                <a:cs typeface="Times New Roman" panose="02020603050405020304" pitchFamily="18" charset="0"/>
              </a:rPr>
              <a:t>and </a:t>
            </a:r>
            <a:r>
              <a:rPr lang="en-IN" dirty="0" smtClean="0">
                <a:latin typeface="Times New Roman" panose="02020603050405020304" pitchFamily="18" charset="0"/>
                <a:cs typeface="Times New Roman" panose="02020603050405020304" pitchFamily="18" charset="0"/>
              </a:rPr>
              <a:t>E</a:t>
            </a:r>
            <a:r>
              <a:rPr lang="en-IN" baseline="-25000" dirty="0" smtClean="0">
                <a:latin typeface="Times New Roman" panose="02020603050405020304" pitchFamily="18" charset="0"/>
                <a:cs typeface="Times New Roman" panose="02020603050405020304" pitchFamily="18" charset="0"/>
              </a:rPr>
              <a:t>0</a:t>
            </a:r>
            <a:r>
              <a:rPr lang="en-IN" dirty="0" smtClean="0">
                <a:latin typeface="Times New Roman" panose="02020603050405020304" pitchFamily="18" charset="0"/>
                <a:cs typeface="Times New Roman" panose="02020603050405020304" pitchFamily="18" charset="0"/>
              </a:rPr>
              <a:t>sinθ</a:t>
            </a:r>
            <a:r>
              <a:rPr lang="en-IN" dirty="0">
                <a:latin typeface="Times New Roman" panose="02020603050405020304" pitchFamily="18" charset="0"/>
                <a:cs typeface="Times New Roman" panose="02020603050405020304" pitchFamily="18" charset="0"/>
              </a:rPr>
              <a:t>. </a:t>
            </a:r>
            <a:endParaRPr lang="en-US" dirty="0">
              <a:latin typeface="Times New Roman" panose="02020603050405020304" pitchFamily="18" charset="0"/>
              <a:cs typeface="Times New Roman" panose="02020603050405020304" pitchFamily="18" charset="0"/>
            </a:endParaRPr>
          </a:p>
          <a:p>
            <a:pPr marL="285750" lvl="0" indent="-285750">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The </a:t>
            </a:r>
            <a:r>
              <a:rPr lang="en-IN" dirty="0" err="1">
                <a:latin typeface="Times New Roman" panose="02020603050405020304" pitchFamily="18" charset="0"/>
                <a:cs typeface="Times New Roman" panose="02020603050405020304" pitchFamily="18" charset="0"/>
              </a:rPr>
              <a:t>analyzer</a:t>
            </a:r>
            <a:r>
              <a:rPr lang="en-IN" dirty="0">
                <a:latin typeface="Times New Roman" panose="02020603050405020304" pitchFamily="18" charset="0"/>
                <a:cs typeface="Times New Roman" panose="02020603050405020304" pitchFamily="18" charset="0"/>
              </a:rPr>
              <a:t> will transmit only the component ( </a:t>
            </a:r>
            <a:r>
              <a:rPr lang="en-IN" dirty="0" err="1">
                <a:latin typeface="Times New Roman" panose="02020603050405020304" pitchFamily="18" charset="0"/>
                <a:cs typeface="Times New Roman" panose="02020603050405020304" pitchFamily="18" charset="0"/>
              </a:rPr>
              <a:t>i.e</a:t>
            </a:r>
            <a:r>
              <a:rPr lang="en-IN" dirty="0">
                <a:latin typeface="Times New Roman" panose="02020603050405020304" pitchFamily="18" charset="0"/>
                <a:cs typeface="Times New Roman" panose="02020603050405020304" pitchFamily="18" charset="0"/>
              </a:rPr>
              <a:t> </a:t>
            </a:r>
            <a:r>
              <a:rPr lang="en-IN" dirty="0" smtClean="0">
                <a:latin typeface="Times New Roman" panose="02020603050405020304" pitchFamily="18" charset="0"/>
                <a:cs typeface="Times New Roman" panose="02020603050405020304" pitchFamily="18" charset="0"/>
              </a:rPr>
              <a:t>E</a:t>
            </a:r>
            <a:r>
              <a:rPr lang="en-IN" baseline="-25000" dirty="0" smtClean="0">
                <a:latin typeface="Times New Roman" panose="02020603050405020304" pitchFamily="18" charset="0"/>
                <a:cs typeface="Times New Roman" panose="02020603050405020304" pitchFamily="18" charset="0"/>
              </a:rPr>
              <a:t>0</a:t>
            </a:r>
            <a:r>
              <a:rPr lang="en-IN" dirty="0" smtClean="0">
                <a:latin typeface="Times New Roman" panose="02020603050405020304" pitchFamily="18" charset="0"/>
                <a:cs typeface="Times New Roman" panose="02020603050405020304" pitchFamily="18" charset="0"/>
              </a:rPr>
              <a:t>cosθ </a:t>
            </a:r>
            <a:r>
              <a:rPr lang="en-IN" dirty="0">
                <a:latin typeface="Times New Roman" panose="02020603050405020304" pitchFamily="18" charset="0"/>
                <a:cs typeface="Times New Roman" panose="02020603050405020304" pitchFamily="18" charset="0"/>
              </a:rPr>
              <a:t>) which is parallel to its transmission axis. </a:t>
            </a:r>
            <a:endParaRPr lang="en-US" dirty="0">
              <a:latin typeface="Times New Roman" panose="02020603050405020304" pitchFamily="18" charset="0"/>
              <a:cs typeface="Times New Roman" panose="02020603050405020304" pitchFamily="18" charset="0"/>
            </a:endParaRPr>
          </a:p>
          <a:p>
            <a:pPr marL="285750" lvl="0" indent="-285750">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However, the component </a:t>
            </a:r>
            <a:r>
              <a:rPr lang="en-IN" dirty="0" smtClean="0">
                <a:latin typeface="Times New Roman" panose="02020603050405020304" pitchFamily="18" charset="0"/>
                <a:cs typeface="Times New Roman" panose="02020603050405020304" pitchFamily="18" charset="0"/>
              </a:rPr>
              <a:t>E</a:t>
            </a:r>
            <a:r>
              <a:rPr lang="en-IN" baseline="-25000" dirty="0" smtClean="0">
                <a:latin typeface="Times New Roman" panose="02020603050405020304" pitchFamily="18" charset="0"/>
                <a:cs typeface="Times New Roman" panose="02020603050405020304" pitchFamily="18" charset="0"/>
              </a:rPr>
              <a:t>0</a:t>
            </a:r>
            <a:r>
              <a:rPr lang="en-IN" dirty="0" smtClean="0">
                <a:latin typeface="Times New Roman" panose="02020603050405020304" pitchFamily="18" charset="0"/>
                <a:cs typeface="Times New Roman" panose="02020603050405020304" pitchFamily="18" charset="0"/>
              </a:rPr>
              <a:t>sinθ </a:t>
            </a:r>
            <a:r>
              <a:rPr lang="en-IN" dirty="0">
                <a:latin typeface="Times New Roman" panose="02020603050405020304" pitchFamily="18" charset="0"/>
                <a:cs typeface="Times New Roman" panose="02020603050405020304" pitchFamily="18" charset="0"/>
              </a:rPr>
              <a:t>will be absorbed by the analyser. </a:t>
            </a:r>
            <a:endParaRPr lang="en-US" dirty="0">
              <a:latin typeface="Times New Roman" panose="02020603050405020304" pitchFamily="18" charset="0"/>
              <a:cs typeface="Times New Roman" panose="02020603050405020304" pitchFamily="18" charset="0"/>
            </a:endParaRPr>
          </a:p>
          <a:p>
            <a:pPr marL="285750" lvl="0" indent="-285750">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Therefore, the intensity I of light transmitted by the </a:t>
            </a:r>
            <a:r>
              <a:rPr lang="en-IN" dirty="0" err="1">
                <a:latin typeface="Times New Roman" panose="02020603050405020304" pitchFamily="18" charset="0"/>
                <a:cs typeface="Times New Roman" panose="02020603050405020304" pitchFamily="18" charset="0"/>
              </a:rPr>
              <a:t>analyzer</a:t>
            </a:r>
            <a:r>
              <a:rPr lang="en-IN" dirty="0">
                <a:latin typeface="Times New Roman" panose="02020603050405020304" pitchFamily="18" charset="0"/>
                <a:cs typeface="Times New Roman" panose="02020603050405020304" pitchFamily="18" charset="0"/>
              </a:rPr>
              <a:t> is</a:t>
            </a:r>
            <a:r>
              <a:rPr lang="en-IN" dirty="0" smtClean="0">
                <a:latin typeface="Times New Roman" panose="02020603050405020304" pitchFamily="18" charset="0"/>
                <a:cs typeface="Times New Roman" panose="02020603050405020304" pitchFamily="18" charset="0"/>
              </a:rPr>
              <a:t>,</a:t>
            </a:r>
          </a:p>
          <a:p>
            <a:pPr algn="ctr"/>
            <a:r>
              <a:rPr lang="en-IN" i="1" dirty="0" smtClean="0">
                <a:latin typeface="Times New Roman" panose="02020603050405020304" pitchFamily="18" charset="0"/>
                <a:cs typeface="Times New Roman" panose="02020603050405020304" pitchFamily="18" charset="0"/>
              </a:rPr>
              <a:t>I </a:t>
            </a:r>
            <a:r>
              <a:rPr lang="en-IN" i="1" dirty="0">
                <a:latin typeface="Times New Roman" panose="02020603050405020304" pitchFamily="18" charset="0"/>
                <a:cs typeface="Times New Roman" panose="02020603050405020304" pitchFamily="18" charset="0"/>
              </a:rPr>
              <a:t>∞ ( </a:t>
            </a:r>
            <a:r>
              <a:rPr lang="en-IN" i="1" dirty="0" smtClean="0">
                <a:latin typeface="Times New Roman" panose="02020603050405020304" pitchFamily="18" charset="0"/>
                <a:cs typeface="Times New Roman" panose="02020603050405020304" pitchFamily="18" charset="0"/>
              </a:rPr>
              <a:t>E</a:t>
            </a:r>
            <a:r>
              <a:rPr lang="en-IN" i="1" baseline="-25000" dirty="0" smtClean="0">
                <a:latin typeface="Times New Roman" panose="02020603050405020304" pitchFamily="18" charset="0"/>
                <a:cs typeface="Times New Roman" panose="02020603050405020304" pitchFamily="18" charset="0"/>
              </a:rPr>
              <a:t>0</a:t>
            </a:r>
            <a:r>
              <a:rPr lang="en-IN" i="1" dirty="0">
                <a:latin typeface="Times New Roman" panose="02020603050405020304" pitchFamily="18" charset="0"/>
                <a:cs typeface="Times New Roman" panose="02020603050405020304" pitchFamily="18" charset="0"/>
              </a:rPr>
              <a:t> </a:t>
            </a:r>
            <a:r>
              <a:rPr lang="en-IN" i="1" dirty="0" smtClean="0">
                <a:latin typeface="Times New Roman" panose="02020603050405020304" pitchFamily="18" charset="0"/>
                <a:cs typeface="Times New Roman" panose="02020603050405020304" pitchFamily="18" charset="0"/>
              </a:rPr>
              <a:t>cos</a:t>
            </a:r>
            <a:r>
              <a:rPr lang="el-GR" i="1" dirty="0" smtClean="0">
                <a:latin typeface="Times New Roman" panose="02020603050405020304" pitchFamily="18" charset="0"/>
                <a:cs typeface="Times New Roman" panose="02020603050405020304" pitchFamily="18" charset="0"/>
              </a:rPr>
              <a:t>θ</a:t>
            </a:r>
            <a:r>
              <a:rPr lang="en-IN" i="1" dirty="0" smtClean="0">
                <a:latin typeface="Times New Roman" panose="02020603050405020304" pitchFamily="18" charset="0"/>
                <a:cs typeface="Times New Roman" panose="02020603050405020304" pitchFamily="18" charset="0"/>
              </a:rPr>
              <a:t> </a:t>
            </a:r>
            <a:r>
              <a:rPr lang="en-IN" i="1" dirty="0">
                <a:latin typeface="Times New Roman" panose="02020603050405020304" pitchFamily="18" charset="0"/>
                <a:cs typeface="Times New Roman" panose="02020603050405020304" pitchFamily="18" charset="0"/>
              </a:rPr>
              <a:t>)</a:t>
            </a:r>
            <a:r>
              <a:rPr lang="en-IN" i="1" baseline="30000" dirty="0">
                <a:latin typeface="Times New Roman" panose="02020603050405020304" pitchFamily="18" charset="0"/>
                <a:cs typeface="Times New Roman" panose="02020603050405020304" pitchFamily="18" charset="0"/>
              </a:rPr>
              <a:t>2</a:t>
            </a:r>
            <a:endParaRPr lang="en-US" dirty="0">
              <a:latin typeface="Times New Roman" panose="02020603050405020304" pitchFamily="18" charset="0"/>
              <a:cs typeface="Times New Roman" panose="02020603050405020304" pitchFamily="18" charset="0"/>
            </a:endParaRPr>
          </a:p>
          <a:p>
            <a:pPr algn="ctr"/>
            <a:r>
              <a:rPr lang="en-IN" i="1" dirty="0">
                <a:latin typeface="Times New Roman" panose="02020603050405020304" pitchFamily="18" charset="0"/>
                <a:cs typeface="Times New Roman" panose="02020603050405020304" pitchFamily="18" charset="0"/>
              </a:rPr>
              <a:t>I / I</a:t>
            </a:r>
            <a:r>
              <a:rPr lang="en-IN" i="1" baseline="-25000" dirty="0">
                <a:latin typeface="Times New Roman" panose="02020603050405020304" pitchFamily="18" charset="0"/>
                <a:cs typeface="Times New Roman" panose="02020603050405020304" pitchFamily="18" charset="0"/>
              </a:rPr>
              <a:t>0</a:t>
            </a:r>
            <a:r>
              <a:rPr lang="en-IN" i="1" dirty="0">
                <a:latin typeface="Times New Roman" panose="02020603050405020304" pitchFamily="18" charset="0"/>
                <a:cs typeface="Times New Roman" panose="02020603050405020304" pitchFamily="18" charset="0"/>
              </a:rPr>
              <a:t> = ( E</a:t>
            </a:r>
            <a:r>
              <a:rPr lang="en-IN" i="1" baseline="-25000" dirty="0">
                <a:latin typeface="Times New Roman" panose="02020603050405020304" pitchFamily="18" charset="0"/>
                <a:cs typeface="Times New Roman" panose="02020603050405020304" pitchFamily="18" charset="0"/>
              </a:rPr>
              <a:t>0</a:t>
            </a:r>
            <a:r>
              <a:rPr lang="en-IN" i="1" dirty="0">
                <a:latin typeface="Times New Roman" panose="02020603050405020304" pitchFamily="18" charset="0"/>
                <a:cs typeface="Times New Roman" panose="02020603050405020304" pitchFamily="18" charset="0"/>
              </a:rPr>
              <a:t> </a:t>
            </a:r>
            <a:r>
              <a:rPr lang="en-IN" i="1" dirty="0" err="1" smtClean="0">
                <a:latin typeface="Times New Roman" panose="02020603050405020304" pitchFamily="18" charset="0"/>
                <a:cs typeface="Times New Roman" panose="02020603050405020304" pitchFamily="18" charset="0"/>
              </a:rPr>
              <a:t>cosθ</a:t>
            </a:r>
            <a:r>
              <a:rPr lang="en-IN" i="1" dirty="0" smtClean="0">
                <a:latin typeface="Times New Roman" panose="02020603050405020304" pitchFamily="18" charset="0"/>
                <a:cs typeface="Times New Roman" panose="02020603050405020304" pitchFamily="18" charset="0"/>
              </a:rPr>
              <a:t> </a:t>
            </a:r>
            <a:r>
              <a:rPr lang="en-IN" i="1" dirty="0">
                <a:latin typeface="Times New Roman" panose="02020603050405020304" pitchFamily="18" charset="0"/>
                <a:cs typeface="Times New Roman" panose="02020603050405020304" pitchFamily="18" charset="0"/>
              </a:rPr>
              <a:t>)</a:t>
            </a:r>
            <a:r>
              <a:rPr lang="en-IN" i="1" baseline="30000" dirty="0">
                <a:latin typeface="Times New Roman" panose="02020603050405020304" pitchFamily="18" charset="0"/>
                <a:cs typeface="Times New Roman" panose="02020603050405020304" pitchFamily="18" charset="0"/>
              </a:rPr>
              <a:t>2</a:t>
            </a:r>
            <a:r>
              <a:rPr lang="en-IN" i="1" dirty="0">
                <a:latin typeface="Times New Roman" panose="02020603050405020304" pitchFamily="18" charset="0"/>
                <a:cs typeface="Times New Roman" panose="02020603050405020304" pitchFamily="18" charset="0"/>
              </a:rPr>
              <a:t> / </a:t>
            </a:r>
            <a:r>
              <a:rPr lang="en-IN" i="1" dirty="0" smtClean="0">
                <a:latin typeface="Times New Roman" panose="02020603050405020304" pitchFamily="18" charset="0"/>
                <a:cs typeface="Times New Roman" panose="02020603050405020304" pitchFamily="18" charset="0"/>
              </a:rPr>
              <a:t>E</a:t>
            </a:r>
            <a:r>
              <a:rPr lang="en-IN" i="1" baseline="-25000" dirty="0" smtClean="0">
                <a:latin typeface="Times New Roman" panose="02020603050405020304" pitchFamily="18" charset="0"/>
                <a:cs typeface="Times New Roman" panose="02020603050405020304" pitchFamily="18" charset="0"/>
              </a:rPr>
              <a:t>0</a:t>
            </a:r>
            <a:r>
              <a:rPr lang="en-IN" i="1" baseline="30000" dirty="0" smtClean="0">
                <a:latin typeface="Times New Roman" panose="02020603050405020304" pitchFamily="18" charset="0"/>
                <a:cs typeface="Times New Roman" panose="02020603050405020304" pitchFamily="18" charset="0"/>
              </a:rPr>
              <a:t>2</a:t>
            </a:r>
            <a:r>
              <a:rPr lang="en-IN" i="1" dirty="0">
                <a:latin typeface="Times New Roman" panose="02020603050405020304" pitchFamily="18" charset="0"/>
                <a:cs typeface="Times New Roman" panose="02020603050405020304" pitchFamily="18" charset="0"/>
              </a:rPr>
              <a:t> = cos</a:t>
            </a:r>
            <a:r>
              <a:rPr lang="en-IN" i="1" baseline="30000" dirty="0">
                <a:latin typeface="Times New Roman" panose="02020603050405020304" pitchFamily="18" charset="0"/>
                <a:cs typeface="Times New Roman" panose="02020603050405020304" pitchFamily="18" charset="0"/>
              </a:rPr>
              <a:t>2</a:t>
            </a:r>
            <a:r>
              <a:rPr lang="en-IN" i="1" dirty="0">
                <a:latin typeface="Times New Roman" panose="02020603050405020304" pitchFamily="18" charset="0"/>
                <a:cs typeface="Times New Roman" panose="02020603050405020304" pitchFamily="18" charset="0"/>
              </a:rPr>
              <a:t>θ</a:t>
            </a:r>
            <a:endParaRPr lang="en-US" dirty="0">
              <a:latin typeface="Times New Roman" panose="02020603050405020304" pitchFamily="18" charset="0"/>
              <a:cs typeface="Times New Roman" panose="02020603050405020304" pitchFamily="18" charset="0"/>
            </a:endParaRPr>
          </a:p>
          <a:p>
            <a:pPr algn="ctr"/>
            <a:r>
              <a:rPr lang="en-IN" i="1" dirty="0">
                <a:latin typeface="Times New Roman" panose="02020603050405020304" pitchFamily="18" charset="0"/>
                <a:cs typeface="Times New Roman" panose="02020603050405020304" pitchFamily="18" charset="0"/>
              </a:rPr>
              <a:t>I = I</a:t>
            </a:r>
            <a:r>
              <a:rPr lang="en-IN" i="1" baseline="-25000" dirty="0">
                <a:latin typeface="Times New Roman" panose="02020603050405020304" pitchFamily="18" charset="0"/>
                <a:cs typeface="Times New Roman" panose="02020603050405020304" pitchFamily="18" charset="0"/>
              </a:rPr>
              <a:t>0</a:t>
            </a:r>
            <a:r>
              <a:rPr lang="en-IN" i="1" dirty="0">
                <a:latin typeface="Times New Roman" panose="02020603050405020304" pitchFamily="18" charset="0"/>
                <a:cs typeface="Times New Roman" panose="02020603050405020304" pitchFamily="18" charset="0"/>
              </a:rPr>
              <a:t> </a:t>
            </a:r>
            <a:r>
              <a:rPr lang="en-IN" i="1" dirty="0" smtClean="0">
                <a:latin typeface="Times New Roman" panose="02020603050405020304" pitchFamily="18" charset="0"/>
                <a:cs typeface="Times New Roman" panose="02020603050405020304" pitchFamily="18" charset="0"/>
              </a:rPr>
              <a:t> </a:t>
            </a:r>
            <a:r>
              <a:rPr lang="en-IN" i="1" dirty="0">
                <a:latin typeface="Times New Roman" panose="02020603050405020304" pitchFamily="18" charset="0"/>
                <a:cs typeface="Times New Roman" panose="02020603050405020304" pitchFamily="18" charset="0"/>
              </a:rPr>
              <a:t>cos</a:t>
            </a:r>
            <a:r>
              <a:rPr lang="en-IN" i="1" baseline="30000" dirty="0">
                <a:latin typeface="Times New Roman" panose="02020603050405020304" pitchFamily="18" charset="0"/>
                <a:cs typeface="Times New Roman" panose="02020603050405020304" pitchFamily="18" charset="0"/>
              </a:rPr>
              <a:t>2</a:t>
            </a:r>
            <a:r>
              <a:rPr lang="en-IN" i="1" dirty="0">
                <a:latin typeface="Times New Roman" panose="02020603050405020304" pitchFamily="18" charset="0"/>
                <a:cs typeface="Times New Roman" panose="02020603050405020304" pitchFamily="18" charset="0"/>
              </a:rPr>
              <a:t>θ</a:t>
            </a:r>
            <a:endParaRPr lang="en-US" dirty="0">
              <a:latin typeface="Times New Roman" panose="02020603050405020304" pitchFamily="18" charset="0"/>
              <a:cs typeface="Times New Roman" panose="02020603050405020304" pitchFamily="18" charset="0"/>
            </a:endParaRPr>
          </a:p>
          <a:p>
            <a:pPr algn="ctr"/>
            <a:r>
              <a:rPr lang="en-IN" dirty="0">
                <a:latin typeface="Times New Roman" panose="02020603050405020304" pitchFamily="18" charset="0"/>
                <a:cs typeface="Times New Roman" panose="02020603050405020304" pitchFamily="18" charset="0"/>
              </a:rPr>
              <a:t>Therefore, </a:t>
            </a:r>
            <a:r>
              <a:rPr lang="en-IN" b="1" i="1" dirty="0">
                <a:latin typeface="Times New Roman" panose="02020603050405020304" pitchFamily="18" charset="0"/>
                <a:cs typeface="Times New Roman" panose="02020603050405020304" pitchFamily="18" charset="0"/>
              </a:rPr>
              <a:t>I ∞ cos</a:t>
            </a:r>
            <a:r>
              <a:rPr lang="en-IN" b="1" i="1" baseline="30000" dirty="0">
                <a:latin typeface="Times New Roman" panose="02020603050405020304" pitchFamily="18" charset="0"/>
                <a:cs typeface="Times New Roman" panose="02020603050405020304" pitchFamily="18" charset="0"/>
              </a:rPr>
              <a:t>2</a:t>
            </a:r>
            <a:r>
              <a:rPr lang="en-IN" b="1" i="1" dirty="0">
                <a:latin typeface="Times New Roman" panose="02020603050405020304" pitchFamily="18" charset="0"/>
                <a:cs typeface="Times New Roman" panose="02020603050405020304" pitchFamily="18" charset="0"/>
              </a:rPr>
              <a:t>θ.</a:t>
            </a:r>
            <a:endParaRPr lang="en-US" dirty="0">
              <a:latin typeface="Times New Roman" panose="02020603050405020304" pitchFamily="18" charset="0"/>
              <a:cs typeface="Times New Roman" panose="02020603050405020304" pitchFamily="18" charset="0"/>
            </a:endParaRPr>
          </a:p>
          <a:p>
            <a:pPr marL="285750" lvl="0" indent="-285750">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When θ = 0° ( or 180° ), </a:t>
            </a:r>
            <a:r>
              <a:rPr lang="en-IN" i="1" dirty="0">
                <a:latin typeface="Times New Roman" panose="02020603050405020304" pitchFamily="18" charset="0"/>
                <a:cs typeface="Times New Roman" panose="02020603050405020304" pitchFamily="18" charset="0"/>
              </a:rPr>
              <a:t>I = I</a:t>
            </a:r>
            <a:r>
              <a:rPr lang="en-IN" i="1" baseline="-25000" dirty="0">
                <a:latin typeface="Times New Roman" panose="02020603050405020304" pitchFamily="18" charset="0"/>
                <a:cs typeface="Times New Roman" panose="02020603050405020304" pitchFamily="18" charset="0"/>
              </a:rPr>
              <a:t>0</a:t>
            </a:r>
            <a:r>
              <a:rPr lang="en-IN" i="1" dirty="0">
                <a:latin typeface="Times New Roman" panose="02020603050405020304" pitchFamily="18" charset="0"/>
                <a:cs typeface="Times New Roman" panose="02020603050405020304" pitchFamily="18" charset="0"/>
              </a:rPr>
              <a:t> cos</a:t>
            </a:r>
            <a:r>
              <a:rPr lang="en-IN" i="1" baseline="30000" dirty="0">
                <a:latin typeface="Times New Roman" panose="02020603050405020304" pitchFamily="18" charset="0"/>
                <a:cs typeface="Times New Roman" panose="02020603050405020304" pitchFamily="18" charset="0"/>
              </a:rPr>
              <a:t>2</a:t>
            </a:r>
            <a:r>
              <a:rPr lang="en-IN" i="1" dirty="0">
                <a:latin typeface="Times New Roman" panose="02020603050405020304" pitchFamily="18" charset="0"/>
                <a:cs typeface="Times New Roman" panose="02020603050405020304" pitchFamily="18" charset="0"/>
              </a:rPr>
              <a:t>0° = I</a:t>
            </a:r>
            <a:r>
              <a:rPr lang="en-IN" i="1" baseline="-25000" dirty="0">
                <a:latin typeface="Times New Roman" panose="02020603050405020304" pitchFamily="18" charset="0"/>
                <a:cs typeface="Times New Roman" panose="02020603050405020304" pitchFamily="18" charset="0"/>
              </a:rPr>
              <a:t>0</a:t>
            </a:r>
            <a:r>
              <a:rPr lang="en-IN" dirty="0">
                <a:latin typeface="Times New Roman" panose="02020603050405020304" pitchFamily="18" charset="0"/>
                <a:cs typeface="Times New Roman" panose="02020603050405020304" pitchFamily="18" charset="0"/>
              </a:rPr>
              <a:t> </a:t>
            </a:r>
            <a:endParaRPr lang="en-US" dirty="0">
              <a:latin typeface="Times New Roman" panose="02020603050405020304" pitchFamily="18" charset="0"/>
              <a:cs typeface="Times New Roman" panose="02020603050405020304" pitchFamily="18" charset="0"/>
            </a:endParaRPr>
          </a:p>
          <a:p>
            <a:pPr lvl="1"/>
            <a:r>
              <a:rPr lang="en-IN" dirty="0">
                <a:latin typeface="Times New Roman" panose="02020603050405020304" pitchFamily="18" charset="0"/>
                <a:cs typeface="Times New Roman" panose="02020603050405020304" pitchFamily="18" charset="0"/>
              </a:rPr>
              <a:t>That is the intensity of light transmitted by the </a:t>
            </a:r>
            <a:r>
              <a:rPr lang="en-IN" dirty="0" err="1">
                <a:latin typeface="Times New Roman" panose="02020603050405020304" pitchFamily="18" charset="0"/>
                <a:cs typeface="Times New Roman" panose="02020603050405020304" pitchFamily="18" charset="0"/>
              </a:rPr>
              <a:t>analyzer</a:t>
            </a:r>
            <a:r>
              <a:rPr lang="en-IN" dirty="0">
                <a:latin typeface="Times New Roman" panose="02020603050405020304" pitchFamily="18" charset="0"/>
                <a:cs typeface="Times New Roman" panose="02020603050405020304" pitchFamily="18" charset="0"/>
              </a:rPr>
              <a:t> is maximum when the transmission axes of the </a:t>
            </a:r>
            <a:r>
              <a:rPr lang="en-IN" dirty="0" err="1">
                <a:latin typeface="Times New Roman" panose="02020603050405020304" pitchFamily="18" charset="0"/>
                <a:cs typeface="Times New Roman" panose="02020603050405020304" pitchFamily="18" charset="0"/>
              </a:rPr>
              <a:t>analyzer</a:t>
            </a:r>
            <a:r>
              <a:rPr lang="en-IN" dirty="0">
                <a:latin typeface="Times New Roman" panose="02020603050405020304" pitchFamily="18" charset="0"/>
                <a:cs typeface="Times New Roman" panose="02020603050405020304" pitchFamily="18" charset="0"/>
              </a:rPr>
              <a:t> and the polarizer are parallel.</a:t>
            </a:r>
            <a:endParaRPr lang="en-US" dirty="0">
              <a:latin typeface="Times New Roman" panose="02020603050405020304" pitchFamily="18" charset="0"/>
              <a:cs typeface="Times New Roman" panose="02020603050405020304" pitchFamily="18" charset="0"/>
            </a:endParaRPr>
          </a:p>
          <a:p>
            <a:pPr marL="285750" lvl="0" indent="-285750">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When θ = 90°, </a:t>
            </a:r>
            <a:r>
              <a:rPr lang="en-IN" i="1" dirty="0">
                <a:latin typeface="Times New Roman" panose="02020603050405020304" pitchFamily="18" charset="0"/>
                <a:cs typeface="Times New Roman" panose="02020603050405020304" pitchFamily="18" charset="0"/>
              </a:rPr>
              <a:t>I = I</a:t>
            </a:r>
            <a:r>
              <a:rPr lang="en-IN" i="1" baseline="-25000" dirty="0">
                <a:latin typeface="Times New Roman" panose="02020603050405020304" pitchFamily="18" charset="0"/>
                <a:cs typeface="Times New Roman" panose="02020603050405020304" pitchFamily="18" charset="0"/>
              </a:rPr>
              <a:t>0</a:t>
            </a:r>
            <a:r>
              <a:rPr lang="en-IN" i="1" dirty="0">
                <a:latin typeface="Times New Roman" panose="02020603050405020304" pitchFamily="18" charset="0"/>
                <a:cs typeface="Times New Roman" panose="02020603050405020304" pitchFamily="18" charset="0"/>
              </a:rPr>
              <a:t> cos</a:t>
            </a:r>
            <a:r>
              <a:rPr lang="en-IN" i="1" baseline="30000" dirty="0">
                <a:latin typeface="Times New Roman" panose="02020603050405020304" pitchFamily="18" charset="0"/>
                <a:cs typeface="Times New Roman" panose="02020603050405020304" pitchFamily="18" charset="0"/>
              </a:rPr>
              <a:t>2</a:t>
            </a:r>
            <a:r>
              <a:rPr lang="en-IN" i="1" dirty="0">
                <a:latin typeface="Times New Roman" panose="02020603050405020304" pitchFamily="18" charset="0"/>
                <a:cs typeface="Times New Roman" panose="02020603050405020304" pitchFamily="18" charset="0"/>
              </a:rPr>
              <a:t>90° = 0</a:t>
            </a:r>
            <a:r>
              <a:rPr lang="en-IN" dirty="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a:p>
            <a:pPr lvl="1"/>
            <a:r>
              <a:rPr lang="en-IN" dirty="0">
                <a:latin typeface="Times New Roman" panose="02020603050405020304" pitchFamily="18" charset="0"/>
                <a:cs typeface="Times New Roman" panose="02020603050405020304" pitchFamily="18" charset="0"/>
              </a:rPr>
              <a:t>That is the intensity of light transmitted by the </a:t>
            </a:r>
            <a:r>
              <a:rPr lang="en-IN" dirty="0" err="1">
                <a:latin typeface="Times New Roman" panose="02020603050405020304" pitchFamily="18" charset="0"/>
                <a:cs typeface="Times New Roman" panose="02020603050405020304" pitchFamily="18" charset="0"/>
              </a:rPr>
              <a:t>analyzer</a:t>
            </a:r>
            <a:r>
              <a:rPr lang="en-IN" dirty="0">
                <a:latin typeface="Times New Roman" panose="02020603050405020304" pitchFamily="18" charset="0"/>
                <a:cs typeface="Times New Roman" panose="02020603050405020304" pitchFamily="18" charset="0"/>
              </a:rPr>
              <a:t> is minimum when the transmission axes of the </a:t>
            </a:r>
            <a:r>
              <a:rPr lang="en-IN" dirty="0" smtClean="0">
                <a:latin typeface="Times New Roman" panose="02020603050405020304" pitchFamily="18" charset="0"/>
                <a:cs typeface="Times New Roman" panose="02020603050405020304" pitchFamily="18" charset="0"/>
              </a:rPr>
              <a:t>analyser </a:t>
            </a:r>
            <a:r>
              <a:rPr lang="en-IN" dirty="0">
                <a:latin typeface="Times New Roman" panose="02020603050405020304" pitchFamily="18" charset="0"/>
                <a:cs typeface="Times New Roman" panose="02020603050405020304" pitchFamily="18" charset="0"/>
              </a:rPr>
              <a:t>and polarizer are perpendicular to each other.</a:t>
            </a:r>
            <a:endParaRPr lang="en-US" dirty="0">
              <a:latin typeface="Times New Roman" panose="02020603050405020304" pitchFamily="18" charset="0"/>
              <a:cs typeface="Times New Roman" panose="02020603050405020304" pitchFamily="18" charset="0"/>
            </a:endParaRPr>
          </a:p>
          <a:p>
            <a:pPr marL="285750" lvl="0" indent="-285750">
              <a:buFont typeface="Arial" panose="020B0604020202020204" pitchFamily="34" charset="0"/>
              <a:buChar char="•"/>
            </a:pPr>
            <a:endParaRPr lang="en-US" dirty="0"/>
          </a:p>
          <a:p>
            <a:pPr marL="1657350" marR="0" indent="-285750">
              <a:lnSpc>
                <a:spcPct val="107000"/>
              </a:lnSpc>
              <a:spcBef>
                <a:spcPts val="0"/>
              </a:spcBef>
              <a:spcAft>
                <a:spcPts val="800"/>
              </a:spcAft>
              <a:buFont typeface="Arial" panose="020B0604020202020204" pitchFamily="34" charset="0"/>
              <a:buChar char="•"/>
            </a:pP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8" name="Picture 7"/>
          <p:cNvPicPr>
            <a:picLocks noChangeAspect="1"/>
          </p:cNvPicPr>
          <p:nvPr/>
        </p:nvPicPr>
        <p:blipFill>
          <a:blip r:embed="rId3"/>
          <a:stretch>
            <a:fillRect/>
          </a:stretch>
        </p:blipFill>
        <p:spPr>
          <a:xfrm>
            <a:off x="7385538" y="4063498"/>
            <a:ext cx="4806462" cy="2276190"/>
          </a:xfrm>
          <a:prstGeom prst="rect">
            <a:avLst/>
          </a:prstGeom>
        </p:spPr>
      </p:pic>
    </p:spTree>
    <p:extLst>
      <p:ext uri="{BB962C8B-B14F-4D97-AF65-F5344CB8AC3E}">
        <p14:creationId xmlns:p14="http://schemas.microsoft.com/office/powerpoint/2010/main" val="16111934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200" b="1" dirty="0" smtClean="0">
                <a:latin typeface="Times New Roman" panose="02020603050405020304" pitchFamily="18" charset="0"/>
                <a:cs typeface="Times New Roman" panose="02020603050405020304" pitchFamily="18" charset="0"/>
              </a:rPr>
              <a:t>PRODUCTION OF POLARZED LIGHT </a:t>
            </a:r>
            <a:r>
              <a:rPr lang="en-US" sz="3200" dirty="0" smtClean="0">
                <a:latin typeface="Times New Roman" panose="02020603050405020304" pitchFamily="18" charset="0"/>
                <a:cs typeface="Times New Roman" panose="02020603050405020304" pitchFamily="18" charset="0"/>
              </a:rPr>
              <a:t/>
            </a:r>
            <a:br>
              <a:rPr lang="en-US" sz="3200" dirty="0" smtClean="0">
                <a:latin typeface="Times New Roman" panose="02020603050405020304" pitchFamily="18" charset="0"/>
                <a:cs typeface="Times New Roman" panose="02020603050405020304" pitchFamily="18" charset="0"/>
              </a:rPr>
            </a:br>
            <a:endParaRPr lang="en-US" sz="32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514109" y="1594132"/>
            <a:ext cx="10515600" cy="4351338"/>
          </a:xfrm>
        </p:spPr>
        <p:txBody>
          <a:bodyPr/>
          <a:lstStyle/>
          <a:p>
            <a:r>
              <a:rPr lang="en-IN" dirty="0" smtClean="0">
                <a:latin typeface="Times New Roman" panose="02020603050405020304" pitchFamily="18" charset="0"/>
                <a:cs typeface="Times New Roman" panose="02020603050405020304" pitchFamily="18" charset="0"/>
              </a:rPr>
              <a:t>Plane </a:t>
            </a:r>
            <a:r>
              <a:rPr lang="en-IN" dirty="0">
                <a:latin typeface="Times New Roman" panose="02020603050405020304" pitchFamily="18" charset="0"/>
                <a:cs typeface="Times New Roman" panose="02020603050405020304" pitchFamily="18" charset="0"/>
              </a:rPr>
              <a:t>polarized light may be produced from unpolarised light using the following optical phenomena</a:t>
            </a:r>
            <a:r>
              <a:rPr lang="en-IN" dirty="0" smtClean="0">
                <a:latin typeface="Times New Roman" panose="02020603050405020304" pitchFamily="18" charset="0"/>
                <a:cs typeface="Times New Roman" panose="02020603050405020304" pitchFamily="18" charset="0"/>
              </a:rPr>
              <a:t>:</a:t>
            </a:r>
          </a:p>
          <a:p>
            <a:pPr marL="0" indent="0">
              <a:buNone/>
            </a:pPr>
            <a:endParaRPr lang="en-US" dirty="0">
              <a:latin typeface="Times New Roman" panose="02020603050405020304" pitchFamily="18" charset="0"/>
              <a:cs typeface="Times New Roman" panose="02020603050405020304" pitchFamily="18" charset="0"/>
            </a:endParaRPr>
          </a:p>
          <a:p>
            <a:pPr lvl="2"/>
            <a:r>
              <a:rPr lang="en-IN" sz="2800" dirty="0">
                <a:latin typeface="Times New Roman" panose="02020603050405020304" pitchFamily="18" charset="0"/>
                <a:cs typeface="Times New Roman" panose="02020603050405020304" pitchFamily="18" charset="0"/>
              </a:rPr>
              <a:t>Reflection</a:t>
            </a:r>
            <a:endParaRPr lang="en-US" sz="2800" dirty="0">
              <a:latin typeface="Times New Roman" panose="02020603050405020304" pitchFamily="18" charset="0"/>
              <a:cs typeface="Times New Roman" panose="02020603050405020304" pitchFamily="18" charset="0"/>
            </a:endParaRPr>
          </a:p>
          <a:p>
            <a:pPr lvl="2"/>
            <a:r>
              <a:rPr lang="en-IN" sz="2800" dirty="0">
                <a:latin typeface="Times New Roman" panose="02020603050405020304" pitchFamily="18" charset="0"/>
                <a:cs typeface="Times New Roman" panose="02020603050405020304" pitchFamily="18" charset="0"/>
              </a:rPr>
              <a:t>Double refraction</a:t>
            </a:r>
            <a:endParaRPr lang="en-US" sz="2800" dirty="0">
              <a:latin typeface="Times New Roman" panose="02020603050405020304" pitchFamily="18" charset="0"/>
              <a:cs typeface="Times New Roman" panose="02020603050405020304" pitchFamily="18" charset="0"/>
            </a:endParaRPr>
          </a:p>
          <a:p>
            <a:pPr lvl="2"/>
            <a:r>
              <a:rPr lang="en-IN" sz="2800" dirty="0">
                <a:latin typeface="Times New Roman" panose="02020603050405020304" pitchFamily="18" charset="0"/>
                <a:cs typeface="Times New Roman" panose="02020603050405020304" pitchFamily="18" charset="0"/>
              </a:rPr>
              <a:t>Scattering </a:t>
            </a:r>
            <a:endParaRPr lang="en-US" sz="2800" dirty="0">
              <a:latin typeface="Times New Roman" panose="02020603050405020304" pitchFamily="18" charset="0"/>
              <a:cs typeface="Times New Roman" panose="02020603050405020304" pitchFamily="18" charset="0"/>
            </a:endParaRPr>
          </a:p>
          <a:p>
            <a:pPr lvl="2"/>
            <a:r>
              <a:rPr lang="en-IN" sz="2800" dirty="0">
                <a:latin typeface="Times New Roman" panose="02020603050405020304" pitchFamily="18" charset="0"/>
                <a:cs typeface="Times New Roman" panose="02020603050405020304" pitchFamily="18" charset="0"/>
              </a:rPr>
              <a:t>Selective absorption</a:t>
            </a:r>
            <a:endParaRPr lang="en-US" sz="2800" dirty="0">
              <a:latin typeface="Times New Roman" panose="02020603050405020304" pitchFamily="18" charset="0"/>
              <a:cs typeface="Times New Roman" panose="02020603050405020304" pitchFamily="18" charset="0"/>
            </a:endParaRPr>
          </a:p>
          <a:p>
            <a:endParaRPr lang="en-US" dirty="0"/>
          </a:p>
        </p:txBody>
      </p:sp>
    </p:spTree>
    <p:extLst>
      <p:ext uri="{BB962C8B-B14F-4D97-AF65-F5344CB8AC3E}">
        <p14:creationId xmlns:p14="http://schemas.microsoft.com/office/powerpoint/2010/main" val="7861942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5213" y="118099"/>
            <a:ext cx="10515600" cy="1325563"/>
          </a:xfrm>
        </p:spPr>
        <p:txBody>
          <a:bodyPr/>
          <a:lstStyle/>
          <a:p>
            <a:pPr lvl="2" algn="l" rtl="0">
              <a:lnSpc>
                <a:spcPct val="90000"/>
              </a:lnSpc>
              <a:spcBef>
                <a:spcPct val="0"/>
              </a:spcBef>
            </a:pPr>
            <a:r>
              <a:rPr lang="en-IN" sz="2800" b="1" dirty="0" smtClean="0">
                <a:solidFill>
                  <a:srgbClr val="C00000"/>
                </a:solidFill>
                <a:latin typeface="Times New Roman" panose="02020603050405020304" pitchFamily="18" charset="0"/>
                <a:cs typeface="Times New Roman" panose="02020603050405020304" pitchFamily="18" charset="0"/>
              </a:rPr>
              <a:t>Polarization by Reflection </a:t>
            </a:r>
            <a:r>
              <a:rPr lang="en-US" sz="2800" b="1" dirty="0" smtClean="0">
                <a:solidFill>
                  <a:srgbClr val="C00000"/>
                </a:solidFill>
                <a:latin typeface="Times New Roman" panose="02020603050405020304" pitchFamily="18" charset="0"/>
                <a:cs typeface="Times New Roman" panose="02020603050405020304" pitchFamily="18" charset="0"/>
              </a:rPr>
              <a:t/>
            </a:r>
            <a:br>
              <a:rPr lang="en-US" sz="2800" b="1" dirty="0" smtClean="0">
                <a:solidFill>
                  <a:srgbClr val="C00000"/>
                </a:solidFill>
                <a:latin typeface="Times New Roman" panose="02020603050405020304" pitchFamily="18" charset="0"/>
                <a:cs typeface="Times New Roman" panose="02020603050405020304" pitchFamily="18" charset="0"/>
              </a:rPr>
            </a:br>
            <a:endParaRPr lang="en-US" b="1" dirty="0">
              <a:solidFill>
                <a:srgbClr val="C00000"/>
              </a:solidFill>
            </a:endParaRPr>
          </a:p>
        </p:txBody>
      </p:sp>
      <p:pic>
        <p:nvPicPr>
          <p:cNvPr id="4" name="reflection-refraction-polarization">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93688" y="1443038"/>
            <a:ext cx="5802312" cy="4351337"/>
          </a:xfrm>
        </p:spPr>
      </p:pic>
      <p:sp>
        <p:nvSpPr>
          <p:cNvPr id="5" name="Content Placeholder 2"/>
          <p:cNvSpPr txBox="1">
            <a:spLocks/>
          </p:cNvSpPr>
          <p:nvPr/>
        </p:nvSpPr>
        <p:spPr>
          <a:xfrm>
            <a:off x="6096000" y="1613474"/>
            <a:ext cx="581434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smtClean="0">
                <a:latin typeface="Times New Roman" panose="02020603050405020304" pitchFamily="18" charset="0"/>
                <a:cs typeface="Times New Roman" panose="02020603050405020304" pitchFamily="18" charset="0"/>
              </a:rPr>
              <a:t>In the process of polarization by using reflection of light phenomenon, the </a:t>
            </a:r>
            <a:r>
              <a:rPr lang="en-US" sz="2000" dirty="0" err="1" smtClean="0">
                <a:latin typeface="Times New Roman" panose="02020603050405020304" pitchFamily="18" charset="0"/>
                <a:cs typeface="Times New Roman" panose="02020603050405020304" pitchFamily="18" charset="0"/>
              </a:rPr>
              <a:t>unpolarized</a:t>
            </a:r>
            <a:r>
              <a:rPr lang="en-US" sz="2000" dirty="0" smtClean="0">
                <a:latin typeface="Times New Roman" panose="02020603050405020304" pitchFamily="18" charset="0"/>
                <a:cs typeface="Times New Roman" panose="02020603050405020304" pitchFamily="18" charset="0"/>
              </a:rPr>
              <a:t> light is reflected from the non metallic surface.</a:t>
            </a:r>
          </a:p>
          <a:p>
            <a:endParaRPr lang="en-US" sz="2000" dirty="0" smtClean="0">
              <a:latin typeface="Times New Roman" panose="02020603050405020304" pitchFamily="18" charset="0"/>
              <a:cs typeface="Times New Roman" panose="02020603050405020304" pitchFamily="18" charset="0"/>
            </a:endParaRPr>
          </a:p>
          <a:p>
            <a:r>
              <a:rPr lang="en-IN" sz="2000" dirty="0" smtClean="0">
                <a:latin typeface="Times New Roman" panose="02020603050405020304" pitchFamily="18" charset="0"/>
                <a:cs typeface="Times New Roman" panose="02020603050405020304" pitchFamily="18" charset="0"/>
              </a:rPr>
              <a:t>The amount of polarization then will depend on the angle of incidence of the light and the composition of the material used for the reflecting surface.</a:t>
            </a:r>
          </a:p>
          <a:p>
            <a:endParaRPr lang="en-US" sz="2000" dirty="0" smtClean="0">
              <a:latin typeface="Times New Roman" panose="02020603050405020304" pitchFamily="18" charset="0"/>
              <a:cs typeface="Times New Roman" panose="02020603050405020304" pitchFamily="18" charset="0"/>
            </a:endParaRPr>
          </a:p>
          <a:p>
            <a:r>
              <a:rPr lang="en-IN" sz="2000" dirty="0" err="1" smtClean="0">
                <a:latin typeface="Times New Roman" panose="02020603050405020304" pitchFamily="18" charset="0"/>
                <a:cs typeface="Times New Roman" panose="02020603050405020304" pitchFamily="18" charset="0"/>
              </a:rPr>
              <a:t>Malus</a:t>
            </a:r>
            <a:r>
              <a:rPr lang="en-IN" sz="2000" dirty="0" smtClean="0">
                <a:latin typeface="Times New Roman" panose="02020603050405020304" pitchFamily="18" charset="0"/>
                <a:cs typeface="Times New Roman" panose="02020603050405020304" pitchFamily="18" charset="0"/>
              </a:rPr>
              <a:t> discovered that when a beam of ordinary light is reflected from the surface of transparent media like glass or water, it gets polarized. The degree of polarization varies with angle of incidence.</a:t>
            </a:r>
            <a:endParaRPr lang="en-US" sz="2000" dirty="0" smtClean="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0508945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291334" y="317002"/>
            <a:ext cx="9509028" cy="6014350"/>
          </a:xfrm>
          <a:prstGeom prst="rect">
            <a:avLst/>
          </a:prstGeom>
        </p:spPr>
      </p:pic>
    </p:spTree>
    <p:extLst>
      <p:ext uri="{BB962C8B-B14F-4D97-AF65-F5344CB8AC3E}">
        <p14:creationId xmlns:p14="http://schemas.microsoft.com/office/powerpoint/2010/main" val="2078873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555302" y="207852"/>
            <a:ext cx="6187442" cy="4174840"/>
          </a:xfrm>
          <a:prstGeom prst="rect">
            <a:avLst/>
          </a:prstGeom>
        </p:spPr>
      </p:pic>
      <p:pic>
        <p:nvPicPr>
          <p:cNvPr id="5" name="Picture 4"/>
          <p:cNvPicPr>
            <a:picLocks noChangeAspect="1"/>
          </p:cNvPicPr>
          <p:nvPr/>
        </p:nvPicPr>
        <p:blipFill>
          <a:blip r:embed="rId3"/>
          <a:stretch>
            <a:fillRect/>
          </a:stretch>
        </p:blipFill>
        <p:spPr>
          <a:xfrm>
            <a:off x="3058988" y="4382692"/>
            <a:ext cx="5273853" cy="2041257"/>
          </a:xfrm>
          <a:prstGeom prst="rect">
            <a:avLst/>
          </a:prstGeom>
        </p:spPr>
      </p:pic>
    </p:spTree>
    <p:extLst>
      <p:ext uri="{BB962C8B-B14F-4D97-AF65-F5344CB8AC3E}">
        <p14:creationId xmlns:p14="http://schemas.microsoft.com/office/powerpoint/2010/main" val="39976069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884265" y="582272"/>
            <a:ext cx="6864688" cy="5784388"/>
          </a:xfrm>
          <a:prstGeom prst="rect">
            <a:avLst/>
          </a:prstGeom>
        </p:spPr>
      </p:pic>
    </p:spTree>
    <p:extLst>
      <p:ext uri="{BB962C8B-B14F-4D97-AF65-F5344CB8AC3E}">
        <p14:creationId xmlns:p14="http://schemas.microsoft.com/office/powerpoint/2010/main" val="15420110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6491334" y="1817223"/>
            <a:ext cx="5082385" cy="4760501"/>
          </a:xfrm>
          <a:prstGeom prst="rect">
            <a:avLst/>
          </a:prstGeom>
        </p:spPr>
      </p:pic>
      <p:sp>
        <p:nvSpPr>
          <p:cNvPr id="6" name="Rectangle 5"/>
          <p:cNvSpPr/>
          <p:nvPr/>
        </p:nvSpPr>
        <p:spPr>
          <a:xfrm>
            <a:off x="50155" y="196769"/>
            <a:ext cx="11281459" cy="1015663"/>
          </a:xfrm>
          <a:prstGeom prst="rect">
            <a:avLst/>
          </a:prstGeom>
        </p:spPr>
        <p:txBody>
          <a:bodyPr wrap="square">
            <a:spAutoFit/>
          </a:bodyPr>
          <a:lstStyle/>
          <a:p>
            <a:pPr marL="342900" marR="0" lvl="0" indent="-342900" algn="just">
              <a:buFont typeface="Arial" panose="020B0604020202020204" pitchFamily="34" charset="0"/>
              <a:buChar char="•"/>
            </a:pPr>
            <a:r>
              <a:rPr lang="en-IN" sz="2000" dirty="0" smtClean="0">
                <a:latin typeface="Times New Roman" panose="02020603050405020304" pitchFamily="18" charset="0"/>
                <a:ea typeface="Times New Roman" panose="02020603050405020304" pitchFamily="18" charset="0"/>
              </a:rPr>
              <a:t>In polarization by reflection, when </a:t>
            </a:r>
            <a:r>
              <a:rPr lang="en-IN" sz="2000" dirty="0">
                <a:latin typeface="Times New Roman" panose="02020603050405020304" pitchFamily="18" charset="0"/>
                <a:ea typeface="Times New Roman" panose="02020603050405020304" pitchFamily="18" charset="0"/>
              </a:rPr>
              <a:t>the light is allowed to be incident at a particular angle, (for glass it is </a:t>
            </a:r>
            <a:r>
              <a:rPr lang="en-IN" sz="2000" dirty="0" smtClean="0">
                <a:latin typeface="Times New Roman" panose="02020603050405020304" pitchFamily="18" charset="0"/>
                <a:ea typeface="Times New Roman" panose="02020603050405020304" pitchFamily="18" charset="0"/>
              </a:rPr>
              <a:t>57.5</a:t>
            </a:r>
            <a:r>
              <a:rPr lang="en-IN" sz="2000" baseline="30000" dirty="0">
                <a:latin typeface="Times New Roman" panose="02020603050405020304" pitchFamily="18" charset="0"/>
                <a:ea typeface="Times New Roman" panose="02020603050405020304" pitchFamily="18" charset="0"/>
              </a:rPr>
              <a:t>o</a:t>
            </a:r>
            <a:r>
              <a:rPr lang="en-IN" sz="2000" dirty="0" smtClean="0">
                <a:latin typeface="Times New Roman" panose="02020603050405020304" pitchFamily="18" charset="0"/>
                <a:ea typeface="Times New Roman" panose="02020603050405020304" pitchFamily="18" charset="0"/>
              </a:rPr>
              <a:t>) </a:t>
            </a:r>
            <a:r>
              <a:rPr lang="en-IN" sz="2000" dirty="0">
                <a:latin typeface="Times New Roman" panose="02020603050405020304" pitchFamily="18" charset="0"/>
                <a:ea typeface="Times New Roman" panose="02020603050405020304" pitchFamily="18" charset="0"/>
              </a:rPr>
              <a:t>the reflected beam is completely plane polarised. The angle of incidence at which the reflected beam is completely plane polarised is called the </a:t>
            </a:r>
            <a:r>
              <a:rPr lang="en-IN" sz="2000" b="1" dirty="0">
                <a:solidFill>
                  <a:srgbClr val="C00000"/>
                </a:solidFill>
                <a:latin typeface="Times New Roman" panose="02020603050405020304" pitchFamily="18" charset="0"/>
                <a:ea typeface="Times New Roman" panose="02020603050405020304" pitchFamily="18" charset="0"/>
              </a:rPr>
              <a:t>polarising angle (</a:t>
            </a:r>
            <a:r>
              <a:rPr lang="en-IN" sz="2000" b="1" dirty="0" err="1">
                <a:solidFill>
                  <a:srgbClr val="C00000"/>
                </a:solidFill>
                <a:latin typeface="Times New Roman" panose="02020603050405020304" pitchFamily="18" charset="0"/>
                <a:ea typeface="Times New Roman" panose="02020603050405020304" pitchFamily="18" charset="0"/>
              </a:rPr>
              <a:t>i</a:t>
            </a:r>
            <a:r>
              <a:rPr lang="en-IN" sz="2000" b="1" baseline="-25000" dirty="0" err="1">
                <a:solidFill>
                  <a:srgbClr val="C00000"/>
                </a:solidFill>
                <a:latin typeface="Times New Roman" panose="02020603050405020304" pitchFamily="18" charset="0"/>
                <a:ea typeface="Times New Roman" panose="02020603050405020304" pitchFamily="18" charset="0"/>
              </a:rPr>
              <a:t>p</a:t>
            </a:r>
            <a:r>
              <a:rPr lang="en-IN" sz="2000" b="1" dirty="0">
                <a:solidFill>
                  <a:srgbClr val="C00000"/>
                </a:solidFill>
                <a:latin typeface="Times New Roman" panose="02020603050405020304" pitchFamily="18" charset="0"/>
                <a:ea typeface="Times New Roman" panose="02020603050405020304" pitchFamily="18" charset="0"/>
              </a:rPr>
              <a:t>).</a:t>
            </a:r>
            <a:endParaRPr lang="en-US" sz="2000" b="1" dirty="0">
              <a:solidFill>
                <a:srgbClr val="C00000"/>
              </a:solidFill>
              <a:latin typeface="Times New Roman" panose="02020603050405020304" pitchFamily="18" charset="0"/>
              <a:ea typeface="Times New Roman" panose="02020603050405020304" pitchFamily="18" charset="0"/>
            </a:endParaRPr>
          </a:p>
        </p:txBody>
      </p:sp>
      <p:sp>
        <p:nvSpPr>
          <p:cNvPr id="8" name="Content Placeholder 2"/>
          <p:cNvSpPr>
            <a:spLocks noGrp="1"/>
          </p:cNvSpPr>
          <p:nvPr>
            <p:ph idx="1"/>
          </p:nvPr>
        </p:nvSpPr>
        <p:spPr>
          <a:xfrm>
            <a:off x="328765" y="1623220"/>
            <a:ext cx="5837573" cy="4954503"/>
          </a:xfrm>
        </p:spPr>
        <p:txBody>
          <a:bodyPr>
            <a:normAutofit fontScale="92500" lnSpcReduction="10000"/>
          </a:bodyPr>
          <a:lstStyle/>
          <a:p>
            <a:pPr marL="0" lvl="0" indent="0">
              <a:buNone/>
            </a:pPr>
            <a:r>
              <a:rPr lang="en-IN" sz="2400" dirty="0" smtClean="0">
                <a:latin typeface="Times New Roman" panose="02020603050405020304" pitchFamily="18" charset="0"/>
                <a:cs typeface="Times New Roman" panose="02020603050405020304" pitchFamily="18" charset="0"/>
              </a:rPr>
              <a:t>The </a:t>
            </a:r>
            <a:r>
              <a:rPr lang="en-IN" sz="2400" dirty="0">
                <a:latin typeface="Times New Roman" panose="02020603050405020304" pitchFamily="18" charset="0"/>
                <a:cs typeface="Times New Roman" panose="02020603050405020304" pitchFamily="18" charset="0"/>
              </a:rPr>
              <a:t>polarising angle (</a:t>
            </a:r>
            <a:r>
              <a:rPr lang="en-IN" sz="2400" i="1" dirty="0" err="1">
                <a:latin typeface="Times New Roman" panose="02020603050405020304" pitchFamily="18" charset="0"/>
                <a:cs typeface="Times New Roman" panose="02020603050405020304" pitchFamily="18" charset="0"/>
              </a:rPr>
              <a:t>i</a:t>
            </a:r>
            <a:r>
              <a:rPr lang="en-IN" sz="2400" i="1" baseline="-25000" dirty="0" err="1">
                <a:latin typeface="Times New Roman" panose="02020603050405020304" pitchFamily="18" charset="0"/>
                <a:cs typeface="Times New Roman" panose="02020603050405020304" pitchFamily="18" charset="0"/>
              </a:rPr>
              <a:t>p</a:t>
            </a:r>
            <a:r>
              <a:rPr lang="en-IN" sz="2400" dirty="0">
                <a:latin typeface="Times New Roman" panose="02020603050405020304" pitchFamily="18" charset="0"/>
                <a:cs typeface="Times New Roman" panose="02020603050405020304" pitchFamily="18" charset="0"/>
              </a:rPr>
              <a:t>) is given as</a:t>
            </a:r>
            <a:endParaRPr lang="en-US" sz="2400" dirty="0">
              <a:latin typeface="Times New Roman" panose="02020603050405020304" pitchFamily="18" charset="0"/>
              <a:cs typeface="Times New Roman" panose="02020603050405020304" pitchFamily="18" charset="0"/>
            </a:endParaRPr>
          </a:p>
          <a:p>
            <a:pPr lvl="0"/>
            <a:r>
              <a:rPr lang="el-GR" sz="2400" dirty="0" smtClean="0">
                <a:latin typeface="Times New Roman" panose="02020603050405020304" pitchFamily="18" charset="0"/>
                <a:cs typeface="Times New Roman" panose="02020603050405020304" pitchFamily="18" charset="0"/>
              </a:rPr>
              <a:t>θ</a:t>
            </a:r>
            <a:r>
              <a:rPr lang="en-IN" sz="2400" dirty="0" smtClean="0">
                <a:latin typeface="Times New Roman" panose="02020603050405020304" pitchFamily="18" charset="0"/>
                <a:cs typeface="Times New Roman" panose="02020603050405020304" pitchFamily="18" charset="0"/>
              </a:rPr>
              <a:t>= </a:t>
            </a:r>
            <a:r>
              <a:rPr lang="el-GR" sz="2400" dirty="0" smtClean="0">
                <a:latin typeface="Times New Roman" panose="02020603050405020304" pitchFamily="18" charset="0"/>
                <a:cs typeface="Times New Roman" panose="02020603050405020304" pitchFamily="18" charset="0"/>
              </a:rPr>
              <a:t>θ</a:t>
            </a:r>
            <a:r>
              <a:rPr lang="en-IN" sz="2400" baseline="-25000" dirty="0" smtClean="0">
                <a:latin typeface="Times New Roman" panose="02020603050405020304" pitchFamily="18" charset="0"/>
                <a:cs typeface="Times New Roman" panose="02020603050405020304" pitchFamily="18" charset="0"/>
              </a:rPr>
              <a:t>p</a:t>
            </a:r>
            <a:r>
              <a:rPr lang="en-IN" sz="2400" dirty="0" smtClean="0">
                <a:latin typeface="Times New Roman" panose="02020603050405020304" pitchFamily="18" charset="0"/>
                <a:cs typeface="Times New Roman" panose="02020603050405020304" pitchFamily="18" charset="0"/>
              </a:rPr>
              <a:t> </a:t>
            </a:r>
            <a:r>
              <a:rPr lang="en-IN" sz="2400" dirty="0">
                <a:latin typeface="Times New Roman" panose="02020603050405020304" pitchFamily="18" charset="0"/>
                <a:cs typeface="Times New Roman" panose="02020603050405020304" pitchFamily="18" charset="0"/>
              </a:rPr>
              <a:t>= tan</a:t>
            </a:r>
            <a:r>
              <a:rPr lang="en-IN" sz="2400" baseline="30000" dirty="0">
                <a:latin typeface="Times New Roman" panose="02020603050405020304" pitchFamily="18" charset="0"/>
                <a:cs typeface="Times New Roman" panose="02020603050405020304" pitchFamily="18" charset="0"/>
              </a:rPr>
              <a:t>-1</a:t>
            </a:r>
            <a:r>
              <a:rPr lang="en-IN" sz="2400" dirty="0">
                <a:latin typeface="Times New Roman" panose="02020603050405020304" pitchFamily="18" charset="0"/>
                <a:cs typeface="Times New Roman" panose="02020603050405020304" pitchFamily="18" charset="0"/>
              </a:rPr>
              <a:t> (</a:t>
            </a:r>
            <a:r>
              <a:rPr lang="en-IN" sz="2400" i="1" dirty="0">
                <a:latin typeface="Times New Roman" panose="02020603050405020304" pitchFamily="18" charset="0"/>
                <a:cs typeface="Times New Roman" panose="02020603050405020304" pitchFamily="18" charset="0"/>
              </a:rPr>
              <a:t>n</a:t>
            </a:r>
            <a:r>
              <a:rPr lang="en-IN" sz="2400" i="1" baseline="-25000" dirty="0">
                <a:latin typeface="Times New Roman" panose="02020603050405020304" pitchFamily="18" charset="0"/>
                <a:cs typeface="Times New Roman" panose="02020603050405020304" pitchFamily="18" charset="0"/>
              </a:rPr>
              <a:t>2</a:t>
            </a:r>
            <a:r>
              <a:rPr lang="en-IN" sz="2400" i="1" dirty="0">
                <a:latin typeface="Times New Roman" panose="02020603050405020304" pitchFamily="18" charset="0"/>
                <a:cs typeface="Times New Roman" panose="02020603050405020304" pitchFamily="18" charset="0"/>
              </a:rPr>
              <a:t> / n</a:t>
            </a:r>
            <a:r>
              <a:rPr lang="en-IN" sz="2400" i="1" baseline="-25000" dirty="0">
                <a:latin typeface="Times New Roman" panose="02020603050405020304" pitchFamily="18" charset="0"/>
                <a:cs typeface="Times New Roman" panose="02020603050405020304" pitchFamily="18" charset="0"/>
              </a:rPr>
              <a:t>1</a:t>
            </a:r>
            <a:r>
              <a:rPr lang="en-IN" sz="2400" dirty="0">
                <a:latin typeface="Times New Roman" panose="02020603050405020304" pitchFamily="18" charset="0"/>
                <a:cs typeface="Times New Roman" panose="02020603050405020304" pitchFamily="18" charset="0"/>
              </a:rPr>
              <a:t>), where </a:t>
            </a:r>
            <a:r>
              <a:rPr lang="en-IN" sz="2400" i="1" dirty="0">
                <a:latin typeface="Times New Roman" panose="02020603050405020304" pitchFamily="18" charset="0"/>
                <a:cs typeface="Times New Roman" panose="02020603050405020304" pitchFamily="18" charset="0"/>
              </a:rPr>
              <a:t>n</a:t>
            </a:r>
            <a:r>
              <a:rPr lang="en-IN" sz="2400" i="1" baseline="-25000" dirty="0">
                <a:latin typeface="Times New Roman" panose="02020603050405020304" pitchFamily="18" charset="0"/>
                <a:cs typeface="Times New Roman" panose="02020603050405020304" pitchFamily="18" charset="0"/>
              </a:rPr>
              <a:t>1</a:t>
            </a:r>
            <a:r>
              <a:rPr lang="en-IN" sz="2400" dirty="0">
                <a:latin typeface="Times New Roman" panose="02020603050405020304" pitchFamily="18" charset="0"/>
                <a:cs typeface="Times New Roman" panose="02020603050405020304" pitchFamily="18" charset="0"/>
              </a:rPr>
              <a:t> and </a:t>
            </a:r>
            <a:r>
              <a:rPr lang="en-IN" sz="2400" i="1" dirty="0">
                <a:latin typeface="Times New Roman" panose="02020603050405020304" pitchFamily="18" charset="0"/>
                <a:cs typeface="Times New Roman" panose="02020603050405020304" pitchFamily="18" charset="0"/>
              </a:rPr>
              <a:t>n</a:t>
            </a:r>
            <a:r>
              <a:rPr lang="en-IN" sz="2400" i="1" baseline="-25000" dirty="0">
                <a:latin typeface="Times New Roman" panose="02020603050405020304" pitchFamily="18" charset="0"/>
                <a:cs typeface="Times New Roman" panose="02020603050405020304" pitchFamily="18" charset="0"/>
              </a:rPr>
              <a:t>2</a:t>
            </a:r>
            <a:r>
              <a:rPr lang="en-IN" sz="2400" dirty="0">
                <a:latin typeface="Times New Roman" panose="02020603050405020304" pitchFamily="18" charset="0"/>
                <a:cs typeface="Times New Roman" panose="02020603050405020304" pitchFamily="18" charset="0"/>
              </a:rPr>
              <a:t> are the refractive indices of rare and denser medium respectively.</a:t>
            </a:r>
            <a:endParaRPr lang="en-US" sz="2400" dirty="0">
              <a:latin typeface="Times New Roman" panose="02020603050405020304" pitchFamily="18" charset="0"/>
              <a:cs typeface="Times New Roman" panose="02020603050405020304" pitchFamily="18" charset="0"/>
            </a:endParaRPr>
          </a:p>
          <a:p>
            <a:pPr lvl="0"/>
            <a:r>
              <a:rPr lang="en-IN" sz="2400" dirty="0">
                <a:latin typeface="Times New Roman" panose="02020603050405020304" pitchFamily="18" charset="0"/>
                <a:cs typeface="Times New Roman" panose="02020603050405020304" pitchFamily="18" charset="0"/>
              </a:rPr>
              <a:t>Thus if </a:t>
            </a:r>
            <a:r>
              <a:rPr lang="en-IN" sz="2400" dirty="0" err="1">
                <a:latin typeface="Times New Roman" panose="02020603050405020304" pitchFamily="18" charset="0"/>
                <a:cs typeface="Times New Roman" panose="02020603050405020304" pitchFamily="18" charset="0"/>
              </a:rPr>
              <a:t>unpolarized</a:t>
            </a:r>
            <a:r>
              <a:rPr lang="en-IN" sz="2400" dirty="0">
                <a:latin typeface="Times New Roman" panose="02020603050405020304" pitchFamily="18" charset="0"/>
                <a:cs typeface="Times New Roman" panose="02020603050405020304" pitchFamily="18" charset="0"/>
              </a:rPr>
              <a:t> beam is incident at this angle, then the reflected beam will be linearly polarized with its electric vector perpendicular to the plane of incidence.</a:t>
            </a:r>
            <a:endParaRPr lang="en-US" sz="2400" dirty="0">
              <a:latin typeface="Times New Roman" panose="02020603050405020304" pitchFamily="18" charset="0"/>
              <a:cs typeface="Times New Roman" panose="02020603050405020304" pitchFamily="18" charset="0"/>
            </a:endParaRPr>
          </a:p>
          <a:p>
            <a:pPr lvl="0"/>
            <a:r>
              <a:rPr lang="en-IN" sz="2400" dirty="0">
                <a:latin typeface="Times New Roman" panose="02020603050405020304" pitchFamily="18" charset="0"/>
                <a:cs typeface="Times New Roman" panose="02020603050405020304" pitchFamily="18" charset="0"/>
              </a:rPr>
              <a:t>Above equation is also referred to as the </a:t>
            </a:r>
            <a:r>
              <a:rPr lang="en-IN" sz="2400" b="1" dirty="0">
                <a:solidFill>
                  <a:srgbClr val="C00000"/>
                </a:solidFill>
                <a:latin typeface="Times New Roman" panose="02020603050405020304" pitchFamily="18" charset="0"/>
                <a:cs typeface="Times New Roman" panose="02020603050405020304" pitchFamily="18" charset="0"/>
              </a:rPr>
              <a:t>Brewster’s law.</a:t>
            </a:r>
            <a:endParaRPr lang="en-US" sz="2400" dirty="0">
              <a:solidFill>
                <a:srgbClr val="C00000"/>
              </a:solidFill>
              <a:latin typeface="Times New Roman" panose="02020603050405020304" pitchFamily="18" charset="0"/>
              <a:cs typeface="Times New Roman" panose="02020603050405020304" pitchFamily="18" charset="0"/>
            </a:endParaRPr>
          </a:p>
          <a:p>
            <a:pPr lvl="0"/>
            <a:r>
              <a:rPr lang="en-IN" sz="2400" dirty="0">
                <a:latin typeface="Times New Roman" panose="02020603050405020304" pitchFamily="18" charset="0"/>
                <a:cs typeface="Times New Roman" panose="02020603050405020304" pitchFamily="18" charset="0"/>
              </a:rPr>
              <a:t>At this angle of incidence, the reflected and transmitted rays are at right angles to each other.</a:t>
            </a:r>
            <a:endParaRPr lang="en-US" sz="2400" dirty="0">
              <a:latin typeface="Times New Roman" panose="02020603050405020304" pitchFamily="18" charset="0"/>
              <a:cs typeface="Times New Roman" panose="02020603050405020304" pitchFamily="18" charset="0"/>
            </a:endParaRPr>
          </a:p>
          <a:p>
            <a:pPr lvl="0"/>
            <a:r>
              <a:rPr lang="en-IN" sz="2400" dirty="0">
                <a:latin typeface="Times New Roman" panose="02020603050405020304" pitchFamily="18" charset="0"/>
                <a:cs typeface="Times New Roman" panose="02020603050405020304" pitchFamily="18" charset="0"/>
              </a:rPr>
              <a:t>Thus angle </a:t>
            </a:r>
            <a:r>
              <a:rPr lang="el-GR" sz="2400" dirty="0" smtClean="0">
                <a:latin typeface="Times New Roman" panose="02020603050405020304" pitchFamily="18" charset="0"/>
                <a:cs typeface="Times New Roman" panose="02020603050405020304" pitchFamily="18" charset="0"/>
              </a:rPr>
              <a:t>θ</a:t>
            </a:r>
            <a:r>
              <a:rPr lang="en-IN" sz="2400" baseline="-25000" dirty="0" smtClean="0">
                <a:latin typeface="Times New Roman" panose="02020603050405020304" pitchFamily="18" charset="0"/>
                <a:cs typeface="Times New Roman" panose="02020603050405020304" pitchFamily="18" charset="0"/>
              </a:rPr>
              <a:t>p</a:t>
            </a:r>
            <a:r>
              <a:rPr lang="en-IN" sz="2400" dirty="0" smtClean="0">
                <a:latin typeface="Times New Roman" panose="02020603050405020304" pitchFamily="18" charset="0"/>
                <a:cs typeface="Times New Roman" panose="02020603050405020304" pitchFamily="18" charset="0"/>
              </a:rPr>
              <a:t> </a:t>
            </a:r>
            <a:r>
              <a:rPr lang="en-IN" sz="2400" dirty="0">
                <a:latin typeface="Times New Roman" panose="02020603050405020304" pitchFamily="18" charset="0"/>
                <a:cs typeface="Times New Roman" panose="02020603050405020304" pitchFamily="18" charset="0"/>
              </a:rPr>
              <a:t>is known as polarizing angle or </a:t>
            </a:r>
            <a:r>
              <a:rPr lang="en-IN" sz="2400" b="1" dirty="0">
                <a:solidFill>
                  <a:srgbClr val="C00000"/>
                </a:solidFill>
                <a:latin typeface="Times New Roman" panose="02020603050405020304" pitchFamily="18" charset="0"/>
                <a:cs typeface="Times New Roman" panose="02020603050405020304" pitchFamily="18" charset="0"/>
              </a:rPr>
              <a:t>Brewster’s angle.</a:t>
            </a:r>
            <a:endParaRPr lang="en-US" sz="2400" b="1" dirty="0">
              <a:solidFill>
                <a:srgbClr val="C00000"/>
              </a:solidFill>
              <a:latin typeface="Times New Roman" panose="02020603050405020304" pitchFamily="18" charset="0"/>
              <a:cs typeface="Times New Roman" panose="02020603050405020304" pitchFamily="18" charset="0"/>
            </a:endParaRPr>
          </a:p>
          <a:p>
            <a:endParaRPr lang="en-US" dirty="0"/>
          </a:p>
        </p:txBody>
      </p:sp>
    </p:spTree>
    <p:extLst>
      <p:ext uri="{BB962C8B-B14F-4D97-AF65-F5344CB8AC3E}">
        <p14:creationId xmlns:p14="http://schemas.microsoft.com/office/powerpoint/2010/main" val="25035598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2"/>
          <a:stretch>
            <a:fillRect/>
          </a:stretch>
        </p:blipFill>
        <p:spPr>
          <a:xfrm>
            <a:off x="273489" y="878149"/>
            <a:ext cx="4017157" cy="5567485"/>
          </a:xfrm>
          <a:prstGeom prst="rect">
            <a:avLst/>
          </a:prstGeom>
          <a:ln w="25400">
            <a:solidFill>
              <a:schemeClr val="tx1"/>
            </a:solidFill>
          </a:ln>
        </p:spPr>
      </p:pic>
      <p:pic>
        <p:nvPicPr>
          <p:cNvPr id="12" name="Picture 11"/>
          <p:cNvPicPr>
            <a:picLocks noChangeAspect="1"/>
          </p:cNvPicPr>
          <p:nvPr/>
        </p:nvPicPr>
        <p:blipFill>
          <a:blip r:embed="rId3"/>
          <a:stretch>
            <a:fillRect/>
          </a:stretch>
        </p:blipFill>
        <p:spPr>
          <a:xfrm>
            <a:off x="4442141" y="2098431"/>
            <a:ext cx="7612627" cy="2766646"/>
          </a:xfrm>
          <a:prstGeom prst="rect">
            <a:avLst/>
          </a:prstGeom>
          <a:ln w="25400">
            <a:solidFill>
              <a:schemeClr val="tx1"/>
            </a:solidFill>
          </a:ln>
        </p:spPr>
      </p:pic>
      <p:sp>
        <p:nvSpPr>
          <p:cNvPr id="14" name="TextBox 13"/>
          <p:cNvSpPr txBox="1"/>
          <p:nvPr/>
        </p:nvSpPr>
        <p:spPr>
          <a:xfrm>
            <a:off x="6576646" y="5040923"/>
            <a:ext cx="4220307" cy="461665"/>
          </a:xfrm>
          <a:prstGeom prst="rect">
            <a:avLst/>
          </a:prstGeom>
          <a:noFill/>
        </p:spPr>
        <p:txBody>
          <a:bodyPr wrap="square" rtlCol="0">
            <a:spAutoFit/>
          </a:bodyPr>
          <a:lstStyle/>
          <a:p>
            <a:r>
              <a:rPr lang="en-US" sz="2400" b="1" dirty="0" smtClean="0">
                <a:latin typeface="Times New Roman" panose="02020603050405020304" pitchFamily="18" charset="0"/>
                <a:cs typeface="Times New Roman" panose="02020603050405020304" pitchFamily="18" charset="0"/>
              </a:rPr>
              <a:t>Polarized Lens on a Camera </a:t>
            </a:r>
            <a:endParaRPr lang="en-US" sz="2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666715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6486" y="0"/>
            <a:ext cx="10515600" cy="1325563"/>
          </a:xfrm>
        </p:spPr>
        <p:txBody>
          <a:bodyPr>
            <a:normAutofit/>
          </a:bodyPr>
          <a:lstStyle/>
          <a:p>
            <a:r>
              <a:rPr lang="en-US" sz="3600" b="1" dirty="0" smtClean="0">
                <a:solidFill>
                  <a:srgbClr val="C00000"/>
                </a:solidFill>
                <a:latin typeface="Times New Roman" panose="02020603050405020304" pitchFamily="18" charset="0"/>
                <a:cs typeface="Times New Roman" panose="02020603050405020304" pitchFamily="18" charset="0"/>
              </a:rPr>
              <a:t>Polarization by Scattering </a:t>
            </a:r>
            <a:endParaRPr lang="en-US" sz="3600" b="1" dirty="0">
              <a:solidFill>
                <a:srgbClr val="C00000"/>
              </a:solidFill>
              <a:latin typeface="Times New Roman" panose="02020603050405020304" pitchFamily="18" charset="0"/>
              <a:cs typeface="Times New Roman" panose="02020603050405020304" pitchFamily="18" charset="0"/>
            </a:endParaRPr>
          </a:p>
        </p:txBody>
      </p:sp>
      <p:sp>
        <p:nvSpPr>
          <p:cNvPr id="4" name="Content Placeholder 3"/>
          <p:cNvSpPr>
            <a:spLocks noGrp="1"/>
          </p:cNvSpPr>
          <p:nvPr>
            <p:ph idx="1"/>
          </p:nvPr>
        </p:nvSpPr>
        <p:spPr>
          <a:xfrm>
            <a:off x="6160846" y="1192579"/>
            <a:ext cx="5784969" cy="4351338"/>
          </a:xfrm>
        </p:spPr>
        <p:txBody>
          <a:bodyPr>
            <a:normAutofit/>
          </a:bodyPr>
          <a:lstStyle/>
          <a:p>
            <a:r>
              <a:rPr lang="en-US" dirty="0"/>
              <a:t>Since light is a transverse EM wave, it vibrates the electrons of air molecules perpendicular to the direction that it is traveling. </a:t>
            </a:r>
            <a:endParaRPr lang="en-US" dirty="0" smtClean="0"/>
          </a:p>
          <a:p>
            <a:r>
              <a:rPr lang="en-US" dirty="0" smtClean="0"/>
              <a:t>The </a:t>
            </a:r>
            <a:r>
              <a:rPr lang="en-US" dirty="0"/>
              <a:t>electrons then radiate like small </a:t>
            </a:r>
            <a:r>
              <a:rPr lang="en-US" dirty="0" smtClean="0"/>
              <a:t>antennae.</a:t>
            </a:r>
          </a:p>
          <a:p>
            <a:r>
              <a:rPr lang="en-US" dirty="0" smtClean="0"/>
              <a:t>Since </a:t>
            </a:r>
            <a:r>
              <a:rPr lang="en-US" dirty="0"/>
              <a:t>they are oscillating perpendicular to the direction of the light ray, they produce EM radiation that is polarized perpendicular to the direction of the ray. </a:t>
            </a:r>
            <a:endParaRPr lang="en-US" dirty="0" smtClean="0"/>
          </a:p>
          <a:p>
            <a:r>
              <a:rPr lang="en-US" dirty="0" smtClean="0"/>
              <a:t>When </a:t>
            </a:r>
            <a:r>
              <a:rPr lang="en-US" dirty="0"/>
              <a:t>viewing the light along a line perpendicular to the original ray, </a:t>
            </a:r>
            <a:endParaRPr lang="en-US" dirty="0" smtClean="0"/>
          </a:p>
          <a:p>
            <a:pPr marL="0" indent="0">
              <a:buNone/>
            </a:pPr>
            <a:endParaRPr lang="en-US" dirty="0"/>
          </a:p>
        </p:txBody>
      </p:sp>
      <p:pic>
        <p:nvPicPr>
          <p:cNvPr id="3" name="Picture 2"/>
          <p:cNvPicPr>
            <a:picLocks noChangeAspect="1"/>
          </p:cNvPicPr>
          <p:nvPr/>
        </p:nvPicPr>
        <p:blipFill>
          <a:blip r:embed="rId2"/>
          <a:stretch>
            <a:fillRect/>
          </a:stretch>
        </p:blipFill>
        <p:spPr>
          <a:xfrm>
            <a:off x="477550" y="1986337"/>
            <a:ext cx="5683296" cy="3557580"/>
          </a:xfrm>
          <a:prstGeom prst="rect">
            <a:avLst/>
          </a:prstGeom>
        </p:spPr>
      </p:pic>
    </p:spTree>
    <p:extLst>
      <p:ext uri="{BB962C8B-B14F-4D97-AF65-F5344CB8AC3E}">
        <p14:creationId xmlns:p14="http://schemas.microsoft.com/office/powerpoint/2010/main" val="17456701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olscat">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3101975" y="911225"/>
            <a:ext cx="5802313" cy="4351338"/>
          </a:xfrm>
        </p:spPr>
      </p:pic>
    </p:spTree>
    <p:extLst>
      <p:ext uri="{BB962C8B-B14F-4D97-AF65-F5344CB8AC3E}">
        <p14:creationId xmlns:p14="http://schemas.microsoft.com/office/powerpoint/2010/main" val="231435325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45123" y="758824"/>
            <a:ext cx="10849708" cy="5313729"/>
          </a:xfrm>
        </p:spPr>
        <p:txBody>
          <a:bodyPr>
            <a:normAutofit/>
          </a:bodyPr>
          <a:lstStyle/>
          <a:p>
            <a:r>
              <a:rPr lang="en-US" sz="2400" dirty="0">
                <a:latin typeface="Times New Roman" panose="02020603050405020304" pitchFamily="18" charset="0"/>
                <a:cs typeface="Times New Roman" panose="02020603050405020304" pitchFamily="18" charset="0"/>
              </a:rPr>
              <a:t>The light wave radiated from the sun is </a:t>
            </a:r>
            <a:r>
              <a:rPr lang="en-US" sz="2400" dirty="0" err="1">
                <a:latin typeface="Times New Roman" panose="02020603050405020304" pitchFamily="18" charset="0"/>
                <a:cs typeface="Times New Roman" panose="02020603050405020304" pitchFamily="18" charset="0"/>
              </a:rPr>
              <a:t>unpolarised</a:t>
            </a:r>
            <a:r>
              <a:rPr lang="en-US" sz="2400" dirty="0">
                <a:latin typeface="Times New Roman" panose="02020603050405020304" pitchFamily="18" charset="0"/>
                <a:cs typeface="Times New Roman" panose="02020603050405020304" pitchFamily="18" charset="0"/>
              </a:rPr>
              <a:t>. Once it reaches the Earth’s atmosphere it undergoes scattering. As they are transverse in nature, They vibrate air molecules perpendicular to the direction of their propagation. As a result, electrons in the air molecules starts emitting radiation in the form of light in many directions. Refer to </a:t>
            </a:r>
            <a:r>
              <a:rPr lang="en-US" sz="2400" dirty="0" smtClean="0">
                <a:latin typeface="Times New Roman" panose="02020603050405020304" pitchFamily="18" charset="0"/>
                <a:cs typeface="Times New Roman" panose="02020603050405020304" pitchFamily="18" charset="0"/>
              </a:rPr>
              <a:t>Figure </a:t>
            </a:r>
            <a:r>
              <a:rPr lang="en-US" sz="2400" dirty="0">
                <a:latin typeface="Times New Roman" panose="02020603050405020304" pitchFamily="18" charset="0"/>
                <a:cs typeface="Times New Roman" panose="02020603050405020304" pitchFamily="18" charset="0"/>
              </a:rPr>
              <a:t>for better </a:t>
            </a:r>
            <a:r>
              <a:rPr lang="en-US" sz="2400" dirty="0" smtClean="0">
                <a:latin typeface="Times New Roman" panose="02020603050405020304" pitchFamily="18" charset="0"/>
                <a:cs typeface="Times New Roman" panose="02020603050405020304" pitchFamily="18" charset="0"/>
              </a:rPr>
              <a:t>visualization. </a:t>
            </a:r>
            <a:r>
              <a:rPr lang="en-US" sz="2400" dirty="0">
                <a:latin typeface="Times New Roman" panose="02020603050405020304" pitchFamily="18" charset="0"/>
                <a:cs typeface="Times New Roman" panose="02020603050405020304" pitchFamily="18" charset="0"/>
              </a:rPr>
              <a:t>These light are </a:t>
            </a:r>
            <a:r>
              <a:rPr lang="en-US" sz="2400" dirty="0" smtClean="0">
                <a:latin typeface="Times New Roman" panose="02020603050405020304" pitchFamily="18" charset="0"/>
                <a:cs typeface="Times New Roman" panose="02020603050405020304" pitchFamily="18" charset="0"/>
              </a:rPr>
              <a:t>polarized </a:t>
            </a:r>
            <a:r>
              <a:rPr lang="en-US" sz="2400" dirty="0">
                <a:latin typeface="Times New Roman" panose="02020603050405020304" pitchFamily="18" charset="0"/>
                <a:cs typeface="Times New Roman" panose="02020603050405020304" pitchFamily="18" charset="0"/>
              </a:rPr>
              <a:t>in the direction perpendicular to the direction of propagation of the original ray.</a:t>
            </a:r>
          </a:p>
          <a:p>
            <a:endParaRPr lang="en-US" sz="2400" dirty="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The emitted rays of light which are parallel to the direction/orientation of original rays are completely </a:t>
            </a:r>
            <a:r>
              <a:rPr lang="en-US" sz="2400" dirty="0" err="1">
                <a:latin typeface="Times New Roman" panose="02020603050405020304" pitchFamily="18" charset="0"/>
                <a:cs typeface="Times New Roman" panose="02020603050405020304" pitchFamily="18" charset="0"/>
              </a:rPr>
              <a:t>unpolarised</a:t>
            </a:r>
            <a:r>
              <a:rPr lang="en-US" sz="2400" dirty="0">
                <a:latin typeface="Times New Roman" panose="02020603050405020304" pitchFamily="18" charset="0"/>
                <a:cs typeface="Times New Roman" panose="02020603050405020304" pitchFamily="18" charset="0"/>
              </a:rPr>
              <a:t>.</a:t>
            </a:r>
          </a:p>
          <a:p>
            <a:r>
              <a:rPr lang="en-US" sz="2400" dirty="0">
                <a:latin typeface="Times New Roman" panose="02020603050405020304" pitchFamily="18" charset="0"/>
                <a:cs typeface="Times New Roman" panose="02020603050405020304" pitchFamily="18" charset="0"/>
              </a:rPr>
              <a:t>The emitted rays of light which are perpendicular to the direction of original rays are completely </a:t>
            </a:r>
            <a:r>
              <a:rPr lang="en-US" sz="2400" dirty="0" smtClean="0">
                <a:latin typeface="Times New Roman" panose="02020603050405020304" pitchFamily="18" charset="0"/>
                <a:cs typeface="Times New Roman" panose="02020603050405020304" pitchFamily="18" charset="0"/>
              </a:rPr>
              <a:t>polarized.</a:t>
            </a:r>
            <a:endParaRPr lang="en-US" sz="2400" dirty="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The rays of light which are scattered in all other directions are partially </a:t>
            </a:r>
            <a:r>
              <a:rPr lang="en-US" sz="2400" dirty="0" err="1">
                <a:latin typeface="Times New Roman" panose="02020603050405020304" pitchFamily="18" charset="0"/>
                <a:cs typeface="Times New Roman" panose="02020603050405020304" pitchFamily="18" charset="0"/>
              </a:rPr>
              <a:t>polarised</a:t>
            </a:r>
            <a:r>
              <a:rPr lang="en-US" sz="2400"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21279323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772013"/>
          </a:xfrm>
        </p:spPr>
        <p:txBody>
          <a:bodyPr>
            <a:normAutofit/>
          </a:bodyPr>
          <a:lstStyle/>
          <a:p>
            <a:r>
              <a:rPr lang="en-US" sz="3200" b="1" dirty="0">
                <a:solidFill>
                  <a:srgbClr val="C00000"/>
                </a:solidFill>
                <a:latin typeface="Times New Roman" panose="02020603050405020304" pitchFamily="18" charset="0"/>
                <a:cs typeface="Times New Roman" panose="02020603050405020304" pitchFamily="18" charset="0"/>
              </a:rPr>
              <a:t>Polarization by Selective Absorption</a:t>
            </a:r>
          </a:p>
        </p:txBody>
      </p:sp>
      <p:sp>
        <p:nvSpPr>
          <p:cNvPr id="3" name="Content Placeholder 2"/>
          <p:cNvSpPr>
            <a:spLocks noGrp="1"/>
          </p:cNvSpPr>
          <p:nvPr>
            <p:ph idx="1"/>
          </p:nvPr>
        </p:nvSpPr>
        <p:spPr>
          <a:xfrm>
            <a:off x="685800" y="1262917"/>
            <a:ext cx="10515600" cy="4351338"/>
          </a:xfrm>
        </p:spPr>
        <p:txBody>
          <a:bodyPr/>
          <a:lstStyle/>
          <a:p>
            <a:r>
              <a:rPr lang="en-US" sz="2400" dirty="0">
                <a:latin typeface="Times New Roman" panose="02020603050405020304" pitchFamily="18" charset="0"/>
                <a:cs typeface="Times New Roman" panose="02020603050405020304" pitchFamily="18" charset="0"/>
              </a:rPr>
              <a:t>A number of crystalline materials absorb more light in one incident plane than another, so that light progressing through the material become more and more polarized as they proceed. This anisotropy in absorption is called dichroism. There are several naturally occurring dichroic materials, and the commercial material polaroid also polarizes by selective absorption.</a:t>
            </a:r>
          </a:p>
          <a:p>
            <a:endParaRPr lang="en-US" dirty="0"/>
          </a:p>
          <a:p>
            <a:endParaRPr lang="en-US" dirty="0"/>
          </a:p>
        </p:txBody>
      </p:sp>
      <p:pic>
        <p:nvPicPr>
          <p:cNvPr id="4098" name="Picture 2" descr="http://hyperphysics.phy-astr.gsu.edu/hbase/phyopt/imgpho/dichro.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90990" y="3438586"/>
            <a:ext cx="2847975" cy="2695576"/>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10078255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4586" y="37075"/>
            <a:ext cx="10008928" cy="1120394"/>
          </a:xfrm>
        </p:spPr>
        <p:txBody>
          <a:bodyPr>
            <a:normAutofit/>
          </a:bodyPr>
          <a:lstStyle/>
          <a:p>
            <a:r>
              <a:rPr lang="en-US" sz="3200" b="1" dirty="0" smtClean="0">
                <a:solidFill>
                  <a:srgbClr val="C00000"/>
                </a:solidFill>
                <a:latin typeface="Times New Roman" panose="02020603050405020304" pitchFamily="18" charset="0"/>
                <a:cs typeface="Times New Roman" panose="02020603050405020304" pitchFamily="18" charset="0"/>
              </a:rPr>
              <a:t>Polarization by Double Refraction (Bi-</a:t>
            </a:r>
            <a:r>
              <a:rPr lang="en-US" sz="3200" b="1" dirty="0" err="1">
                <a:solidFill>
                  <a:srgbClr val="C00000"/>
                </a:solidFill>
                <a:latin typeface="Times New Roman" panose="02020603050405020304" pitchFamily="18" charset="0"/>
                <a:cs typeface="Times New Roman" panose="02020603050405020304" pitchFamily="18" charset="0"/>
              </a:rPr>
              <a:t>r</a:t>
            </a:r>
            <a:r>
              <a:rPr lang="en-US" sz="3200" b="1" dirty="0" err="1" smtClean="0">
                <a:solidFill>
                  <a:srgbClr val="C00000"/>
                </a:solidFill>
                <a:latin typeface="Times New Roman" panose="02020603050405020304" pitchFamily="18" charset="0"/>
                <a:cs typeface="Times New Roman" panose="02020603050405020304" pitchFamily="18" charset="0"/>
              </a:rPr>
              <a:t>efringence</a:t>
            </a:r>
            <a:r>
              <a:rPr lang="en-US" sz="3200" b="1" dirty="0" smtClean="0">
                <a:solidFill>
                  <a:srgbClr val="C00000"/>
                </a:solidFill>
                <a:latin typeface="Times New Roman" panose="02020603050405020304" pitchFamily="18" charset="0"/>
                <a:cs typeface="Times New Roman" panose="02020603050405020304" pitchFamily="18" charset="0"/>
              </a:rPr>
              <a:t>) </a:t>
            </a:r>
            <a:endParaRPr lang="en-US" sz="3200" b="1" dirty="0">
              <a:solidFill>
                <a:srgbClr val="C00000"/>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454586" y="1157469"/>
            <a:ext cx="6333438" cy="5029407"/>
          </a:xfrm>
        </p:spPr>
        <p:txBody>
          <a:bodyPr>
            <a:normAutofit lnSpcReduction="10000"/>
          </a:bodyPr>
          <a:lstStyle/>
          <a:p>
            <a:pPr lvl="0" algn="just"/>
            <a:r>
              <a:rPr lang="en-US" sz="2400" dirty="0" smtClean="0">
                <a:latin typeface="Times New Roman" panose="02020603050405020304" pitchFamily="18" charset="0"/>
                <a:cs typeface="Times New Roman" panose="02020603050405020304" pitchFamily="18" charset="0"/>
              </a:rPr>
              <a:t>Some </a:t>
            </a:r>
            <a:r>
              <a:rPr lang="en-US" sz="2400" dirty="0">
                <a:latin typeface="Times New Roman" panose="02020603050405020304" pitchFamily="18" charset="0"/>
                <a:cs typeface="Times New Roman" panose="02020603050405020304" pitchFamily="18" charset="0"/>
              </a:rPr>
              <a:t>transparent crystals, such as calcite and quartz, have the property that when one views an object through them one sees two images of the object. </a:t>
            </a:r>
            <a:endParaRPr lang="en-US" sz="2400" dirty="0" smtClean="0">
              <a:latin typeface="Times New Roman" panose="02020603050405020304" pitchFamily="18" charset="0"/>
              <a:cs typeface="Times New Roman" panose="02020603050405020304" pitchFamily="18" charset="0"/>
            </a:endParaRPr>
          </a:p>
          <a:p>
            <a:pPr marL="0" lvl="0" indent="0" algn="just">
              <a:buNone/>
            </a:pPr>
            <a:endParaRPr lang="en-US" sz="2400" dirty="0" smtClean="0">
              <a:latin typeface="Times New Roman" panose="02020603050405020304" pitchFamily="18" charset="0"/>
              <a:cs typeface="Times New Roman" panose="02020603050405020304" pitchFamily="18" charset="0"/>
            </a:endParaRPr>
          </a:p>
          <a:p>
            <a:pPr lvl="0" algn="just"/>
            <a:r>
              <a:rPr lang="en-US" sz="2400" dirty="0" smtClean="0">
                <a:latin typeface="Times New Roman" panose="02020603050405020304" pitchFamily="18" charset="0"/>
                <a:cs typeface="Times New Roman" panose="02020603050405020304" pitchFamily="18" charset="0"/>
              </a:rPr>
              <a:t>If </a:t>
            </a:r>
            <a:r>
              <a:rPr lang="en-US" sz="2400" dirty="0">
                <a:latin typeface="Times New Roman" panose="02020603050405020304" pitchFamily="18" charset="0"/>
                <a:cs typeface="Times New Roman" panose="02020603050405020304" pitchFamily="18" charset="0"/>
              </a:rPr>
              <a:t>one passes a narrow beam of light through them, the refracted beam is split into two parts which travel through the crystal and emerge as two separate beams. </a:t>
            </a:r>
            <a:endParaRPr lang="en-US" sz="2400" dirty="0" smtClean="0">
              <a:latin typeface="Times New Roman" panose="02020603050405020304" pitchFamily="18" charset="0"/>
              <a:cs typeface="Times New Roman" panose="02020603050405020304" pitchFamily="18" charset="0"/>
            </a:endParaRPr>
          </a:p>
          <a:p>
            <a:pPr marL="0" lvl="0" indent="0" algn="just">
              <a:buNone/>
            </a:pPr>
            <a:endParaRPr lang="en-US" sz="2400" dirty="0" smtClean="0">
              <a:latin typeface="Times New Roman" panose="02020603050405020304" pitchFamily="18" charset="0"/>
              <a:cs typeface="Times New Roman" panose="02020603050405020304" pitchFamily="18" charset="0"/>
            </a:endParaRPr>
          </a:p>
          <a:p>
            <a:pPr lvl="0" algn="just"/>
            <a:r>
              <a:rPr lang="en-US" sz="2400" dirty="0" smtClean="0">
                <a:solidFill>
                  <a:schemeClr val="accent6">
                    <a:lumMod val="50000"/>
                  </a:schemeClr>
                </a:solidFill>
                <a:latin typeface="Times New Roman" panose="02020603050405020304" pitchFamily="18" charset="0"/>
                <a:cs typeface="Times New Roman" panose="02020603050405020304" pitchFamily="18" charset="0"/>
              </a:rPr>
              <a:t>One </a:t>
            </a:r>
            <a:r>
              <a:rPr lang="en-US" sz="2400" dirty="0">
                <a:solidFill>
                  <a:schemeClr val="accent6">
                    <a:lumMod val="50000"/>
                  </a:schemeClr>
                </a:solidFill>
                <a:latin typeface="Times New Roman" panose="02020603050405020304" pitchFamily="18" charset="0"/>
                <a:cs typeface="Times New Roman" panose="02020603050405020304" pitchFamily="18" charset="0"/>
              </a:rPr>
              <a:t>of the beams obeys the ordinary laws of refraction </a:t>
            </a:r>
            <a:r>
              <a:rPr lang="en-US" sz="2400" dirty="0" smtClean="0">
                <a:solidFill>
                  <a:schemeClr val="accent6">
                    <a:lumMod val="50000"/>
                  </a:schemeClr>
                </a:solidFill>
                <a:latin typeface="Times New Roman" panose="02020603050405020304" pitchFamily="18" charset="0"/>
                <a:cs typeface="Times New Roman" panose="02020603050405020304" pitchFamily="18" charset="0"/>
              </a:rPr>
              <a:t>(Snell’s Law) and </a:t>
            </a:r>
            <a:r>
              <a:rPr lang="en-US" sz="2400" dirty="0">
                <a:solidFill>
                  <a:schemeClr val="accent6">
                    <a:lumMod val="50000"/>
                  </a:schemeClr>
                </a:solidFill>
                <a:latin typeface="Times New Roman" panose="02020603050405020304" pitchFamily="18" charset="0"/>
                <a:cs typeface="Times New Roman" panose="02020603050405020304" pitchFamily="18" charset="0"/>
              </a:rPr>
              <a:t>is called the ordinary </a:t>
            </a:r>
            <a:r>
              <a:rPr lang="en-US" sz="2400" dirty="0" smtClean="0">
                <a:solidFill>
                  <a:schemeClr val="accent6">
                    <a:lumMod val="50000"/>
                  </a:schemeClr>
                </a:solidFill>
                <a:latin typeface="Times New Roman" panose="02020603050405020304" pitchFamily="18" charset="0"/>
                <a:cs typeface="Times New Roman" panose="02020603050405020304" pitchFamily="18" charset="0"/>
              </a:rPr>
              <a:t>ray (o-ray). </a:t>
            </a:r>
            <a:r>
              <a:rPr lang="en-US" sz="2400" dirty="0">
                <a:solidFill>
                  <a:schemeClr val="accent6">
                    <a:lumMod val="50000"/>
                  </a:schemeClr>
                </a:solidFill>
                <a:latin typeface="Times New Roman" panose="02020603050405020304" pitchFamily="18" charset="0"/>
                <a:cs typeface="Times New Roman" panose="02020603050405020304" pitchFamily="18" charset="0"/>
              </a:rPr>
              <a:t>The other beam is called the extraordinary </a:t>
            </a:r>
            <a:r>
              <a:rPr lang="en-US" sz="2400" dirty="0" smtClean="0">
                <a:solidFill>
                  <a:schemeClr val="accent6">
                    <a:lumMod val="50000"/>
                  </a:schemeClr>
                </a:solidFill>
                <a:latin typeface="Times New Roman" panose="02020603050405020304" pitchFamily="18" charset="0"/>
                <a:cs typeface="Times New Roman" panose="02020603050405020304" pitchFamily="18" charset="0"/>
              </a:rPr>
              <a:t>ray (e-ray). </a:t>
            </a:r>
            <a:endParaRPr lang="en-US" sz="2400" dirty="0">
              <a:solidFill>
                <a:schemeClr val="accent6">
                  <a:lumMod val="50000"/>
                </a:schemeClr>
              </a:solidFill>
              <a:latin typeface="Times New Roman" panose="02020603050405020304" pitchFamily="18" charset="0"/>
              <a:cs typeface="Times New Roman" panose="02020603050405020304" pitchFamily="18" charset="0"/>
            </a:endParaRPr>
          </a:p>
          <a:p>
            <a:endParaRPr lang="en-US" dirty="0"/>
          </a:p>
        </p:txBody>
      </p:sp>
      <p:pic>
        <p:nvPicPr>
          <p:cNvPr id="6146" name="Picture 2" descr="Image result for double refracti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708739" y="1045510"/>
            <a:ext cx="3261447" cy="2262629"/>
          </a:xfrm>
          <a:prstGeom prst="rect">
            <a:avLst/>
          </a:prstGeom>
          <a:noFill/>
          <a:extLst>
            <a:ext uri="{909E8E84-426E-40dd-AFC4-6F175D3DCCD1}">
              <a14:hiddenFill xmlns:a14="http://schemas.microsoft.com/office/drawing/2010/main" xmlns="">
                <a:solidFill>
                  <a:srgbClr val="FFFFFF"/>
                </a:solidFill>
              </a14:hiddenFill>
            </a:ext>
          </a:extLst>
        </p:spPr>
      </p:pic>
      <p:pic>
        <p:nvPicPr>
          <p:cNvPr id="4" name="Picture 3"/>
          <p:cNvPicPr>
            <a:picLocks noChangeAspect="1"/>
          </p:cNvPicPr>
          <p:nvPr/>
        </p:nvPicPr>
        <p:blipFill>
          <a:blip r:embed="rId3"/>
          <a:stretch>
            <a:fillRect/>
          </a:stretch>
        </p:blipFill>
        <p:spPr>
          <a:xfrm>
            <a:off x="7708739" y="3887194"/>
            <a:ext cx="3409524" cy="2228571"/>
          </a:xfrm>
          <a:prstGeom prst="rect">
            <a:avLst/>
          </a:prstGeom>
        </p:spPr>
      </p:pic>
    </p:spTree>
    <p:extLst>
      <p:ext uri="{BB962C8B-B14F-4D97-AF65-F5344CB8AC3E}">
        <p14:creationId xmlns:p14="http://schemas.microsoft.com/office/powerpoint/2010/main" val="5390147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36316" y="425089"/>
            <a:ext cx="11720332" cy="4351338"/>
          </a:xfrm>
        </p:spPr>
        <p:txBody>
          <a:bodyPr/>
          <a:lstStyle/>
          <a:p>
            <a:r>
              <a:rPr lang="en-IN" dirty="0"/>
              <a:t>If one </a:t>
            </a:r>
            <a:r>
              <a:rPr lang="en-IN" dirty="0" err="1"/>
              <a:t>analyzes</a:t>
            </a:r>
            <a:r>
              <a:rPr lang="en-IN" dirty="0"/>
              <a:t> the two beams with a Polaroid </a:t>
            </a:r>
            <a:r>
              <a:rPr lang="en-IN" dirty="0" err="1"/>
              <a:t>analyzer</a:t>
            </a:r>
            <a:r>
              <a:rPr lang="en-IN" dirty="0"/>
              <a:t>, one discovers that the two beams are both polarized, but that the directions of their vibrations are at right angles to each other</a:t>
            </a:r>
            <a:endParaRPr lang="en-US" dirty="0"/>
          </a:p>
        </p:txBody>
      </p:sp>
      <p:pic>
        <p:nvPicPr>
          <p:cNvPr id="4" name="Picture 3" descr="ole6.gif"/>
          <p:cNvPicPr/>
          <p:nvPr/>
        </p:nvPicPr>
        <p:blipFill>
          <a:blip r:embed="rId2">
            <a:extLst>
              <a:ext uri="{28A0092B-C50C-407E-A947-70E740481C1C}">
                <a14:useLocalDpi xmlns:a14="http://schemas.microsoft.com/office/drawing/2010/main" val="0"/>
              </a:ext>
            </a:extLst>
          </a:blip>
          <a:srcRect t="29208" b="15047"/>
          <a:stretch>
            <a:fillRect/>
          </a:stretch>
        </p:blipFill>
        <p:spPr bwMode="auto">
          <a:xfrm>
            <a:off x="4166524" y="2384203"/>
            <a:ext cx="4352443" cy="3206369"/>
          </a:xfrm>
          <a:prstGeom prst="rect">
            <a:avLst/>
          </a:prstGeom>
          <a:noFill/>
          <a:ln>
            <a:noFill/>
          </a:ln>
        </p:spPr>
      </p:pic>
    </p:spTree>
    <p:extLst>
      <p:ext uri="{BB962C8B-B14F-4D97-AF65-F5344CB8AC3E}">
        <p14:creationId xmlns:p14="http://schemas.microsoft.com/office/powerpoint/2010/main" val="35524767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50521" y="390598"/>
            <a:ext cx="4131248" cy="401858"/>
          </a:xfrm>
        </p:spPr>
        <p:txBody>
          <a:bodyPr>
            <a:noAutofit/>
          </a:bodyPr>
          <a:lstStyle/>
          <a:p>
            <a:r>
              <a:rPr lang="en-US" sz="2800" b="1" dirty="0" smtClean="0"/>
              <a:t>Nicole Prism</a:t>
            </a:r>
            <a:endParaRPr lang="en-US" sz="2800" b="1" dirty="0"/>
          </a:p>
        </p:txBody>
      </p:sp>
      <p:sp>
        <p:nvSpPr>
          <p:cNvPr id="3" name="Content Placeholder 2"/>
          <p:cNvSpPr>
            <a:spLocks noGrp="1"/>
          </p:cNvSpPr>
          <p:nvPr>
            <p:ph idx="1"/>
          </p:nvPr>
        </p:nvSpPr>
        <p:spPr>
          <a:xfrm>
            <a:off x="167023" y="1020423"/>
            <a:ext cx="5683400" cy="5438250"/>
          </a:xfrm>
        </p:spPr>
        <p:txBody>
          <a:bodyPr>
            <a:normAutofit/>
          </a:bodyPr>
          <a:lstStyle/>
          <a:p>
            <a:pPr algn="just"/>
            <a:r>
              <a:rPr lang="en-US" dirty="0"/>
              <a:t>A Nicol prism is made from calcite crystal. </a:t>
            </a:r>
          </a:p>
          <a:p>
            <a:pPr algn="just"/>
            <a:r>
              <a:rPr lang="en-US" dirty="0"/>
              <a:t>It was designed by William Nicol in 1820.</a:t>
            </a:r>
          </a:p>
          <a:p>
            <a:pPr algn="just"/>
            <a:r>
              <a:rPr lang="en-US" dirty="0"/>
              <a:t>A calcite crystal whose length is three times as its width </a:t>
            </a:r>
          </a:p>
          <a:p>
            <a:pPr algn="just"/>
            <a:r>
              <a:rPr lang="en-US" dirty="0"/>
              <a:t> The end faces of this crystals are grounded in such a way that the angles in the principal section becomes 68</a:t>
            </a:r>
            <a:r>
              <a:rPr lang="en-US" baseline="30000" dirty="0"/>
              <a:t>0</a:t>
            </a:r>
            <a:r>
              <a:rPr lang="en-US" dirty="0"/>
              <a:t> and 112</a:t>
            </a:r>
            <a:r>
              <a:rPr lang="en-US" baseline="30000" dirty="0"/>
              <a:t>0</a:t>
            </a:r>
            <a:r>
              <a:rPr lang="en-US" dirty="0"/>
              <a:t> instead of 71</a:t>
            </a:r>
            <a:r>
              <a:rPr lang="en-US" baseline="30000" dirty="0"/>
              <a:t>0</a:t>
            </a:r>
            <a:r>
              <a:rPr lang="en-US" dirty="0"/>
              <a:t> and 109</a:t>
            </a:r>
            <a:r>
              <a:rPr lang="en-US" baseline="30000" dirty="0"/>
              <a:t>0</a:t>
            </a:r>
            <a:r>
              <a:rPr lang="en-US" dirty="0"/>
              <a:t> </a:t>
            </a:r>
          </a:p>
          <a:p>
            <a:pPr algn="just"/>
            <a:r>
              <a:rPr lang="en-US" dirty="0"/>
              <a:t>The crystal is cut in two pieces by a plane perpendicular to the principal section as well as the new end faces. </a:t>
            </a:r>
          </a:p>
          <a:p>
            <a:pPr algn="just"/>
            <a:r>
              <a:rPr lang="en-US" dirty="0"/>
              <a:t>The two parts of the crystal are then cemented together with Canada balsam. </a:t>
            </a:r>
          </a:p>
          <a:p>
            <a:pPr algn="just"/>
            <a:r>
              <a:rPr lang="en-US" dirty="0"/>
              <a:t>The refractive index of Canada balsam lies between the refractive indices for the ordinary and extra-ordinary rays for calcite.</a:t>
            </a:r>
          </a:p>
        </p:txBody>
      </p:sp>
      <p:pic>
        <p:nvPicPr>
          <p:cNvPr id="4" name="Content Placeholder 3" descr="D:\Department\Assignment &amp; Question Bank\polarization\07.jpg"/>
          <p:cNvPicPr>
            <a:picLocks noGrp="1"/>
          </p:cNvPicPr>
          <p:nvPr/>
        </p:nvPicPr>
        <p:blipFill>
          <a:blip r:embed="rId2" cstate="print"/>
          <a:srcRect/>
          <a:stretch>
            <a:fillRect/>
          </a:stretch>
        </p:blipFill>
        <p:spPr bwMode="auto">
          <a:xfrm>
            <a:off x="5798917" y="2103872"/>
            <a:ext cx="6393083" cy="3886200"/>
          </a:xfrm>
          <a:prstGeom prst="rect">
            <a:avLst/>
          </a:prstGeom>
          <a:noFill/>
          <a:ln w="9525">
            <a:noFill/>
            <a:miter lim="800000"/>
            <a:headEnd/>
            <a:tailEnd/>
          </a:ln>
        </p:spPr>
      </p:pic>
    </p:spTree>
    <p:extLst>
      <p:ext uri="{BB962C8B-B14F-4D97-AF65-F5344CB8AC3E}">
        <p14:creationId xmlns:p14="http://schemas.microsoft.com/office/powerpoint/2010/main" val="17707932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68242" y="873019"/>
            <a:ext cx="10058400" cy="4050792"/>
          </a:xfrm>
        </p:spPr>
        <p:txBody>
          <a:bodyPr/>
          <a:lstStyle/>
          <a:p>
            <a:r>
              <a:rPr lang="en-US" dirty="0" smtClean="0"/>
              <a:t>An optic axis of a crystal is a direction in which a ray of transmitted light suffers no birefringence (double refraction). An optical axis is a direction rather than a single line: all rays that are parallel to that direction exhibit the same lack of birefringence.</a:t>
            </a:r>
          </a:p>
          <a:p>
            <a:endParaRPr lang="en-US" dirty="0"/>
          </a:p>
        </p:txBody>
      </p:sp>
    </p:spTree>
    <p:extLst>
      <p:ext uri="{BB962C8B-B14F-4D97-AF65-F5344CB8AC3E}">
        <p14:creationId xmlns:p14="http://schemas.microsoft.com/office/powerpoint/2010/main" val="32363538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3182505" y="189571"/>
            <a:ext cx="4902130" cy="6564527"/>
            <a:chOff x="3182505" y="189571"/>
            <a:chExt cx="4902130" cy="6564527"/>
          </a:xfrm>
        </p:grpSpPr>
        <p:pic>
          <p:nvPicPr>
            <p:cNvPr id="4" name="Picture 3"/>
            <p:cNvPicPr>
              <a:picLocks noChangeAspect="1"/>
            </p:cNvPicPr>
            <p:nvPr/>
          </p:nvPicPr>
          <p:blipFill>
            <a:blip r:embed="rId2"/>
            <a:stretch>
              <a:fillRect/>
            </a:stretch>
          </p:blipFill>
          <p:spPr>
            <a:xfrm>
              <a:off x="3182505" y="316828"/>
              <a:ext cx="4902130" cy="6437270"/>
            </a:xfrm>
            <a:prstGeom prst="rect">
              <a:avLst/>
            </a:prstGeom>
          </p:spPr>
        </p:pic>
        <p:sp>
          <p:nvSpPr>
            <p:cNvPr id="5" name="Rectangle 4"/>
            <p:cNvSpPr/>
            <p:nvPr/>
          </p:nvSpPr>
          <p:spPr>
            <a:xfrm>
              <a:off x="6289288" y="189571"/>
              <a:ext cx="947853" cy="33453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5868490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760290"/>
          </a:xfrm>
        </p:spPr>
        <p:txBody>
          <a:bodyPr>
            <a:normAutofit/>
          </a:bodyPr>
          <a:lstStyle/>
          <a:p>
            <a:r>
              <a:rPr lang="en-US" sz="3200" b="1" dirty="0" smtClean="0">
                <a:solidFill>
                  <a:schemeClr val="accent5">
                    <a:lumMod val="50000"/>
                  </a:schemeClr>
                </a:solidFill>
                <a:latin typeface="Times New Roman" panose="02020603050405020304" pitchFamily="18" charset="0"/>
                <a:cs typeface="Times New Roman" panose="02020603050405020304" pitchFamily="18" charset="0"/>
              </a:rPr>
              <a:t>Types of polarization </a:t>
            </a:r>
            <a:endParaRPr lang="en-US" sz="3200" b="1" dirty="0">
              <a:solidFill>
                <a:schemeClr val="accent5">
                  <a:lumMod val="50000"/>
                </a:schemeClr>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357553" y="1657470"/>
            <a:ext cx="5984631" cy="4351338"/>
          </a:xfrm>
        </p:spPr>
        <p:txBody>
          <a:bodyPr/>
          <a:lstStyle/>
          <a:p>
            <a:pPr marL="0" indent="0">
              <a:buNone/>
            </a:pPr>
            <a:r>
              <a:rPr lang="en-US" b="1" dirty="0">
                <a:solidFill>
                  <a:srgbClr val="C00000"/>
                </a:solidFill>
              </a:rPr>
              <a:t>Linear Polarization</a:t>
            </a:r>
          </a:p>
          <a:p>
            <a:r>
              <a:rPr lang="en-US" dirty="0"/>
              <a:t>A plane electromagnetic wave is said to be linearly polarized. The transverse electric field wave is accompanied by a magnetic field wave as illustrated.</a:t>
            </a:r>
          </a:p>
        </p:txBody>
      </p:sp>
      <p:pic>
        <p:nvPicPr>
          <p:cNvPr id="4" name="EM-Wave">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427043" y="1453271"/>
            <a:ext cx="5471880" cy="4555537"/>
          </a:xfrm>
          <a:prstGeom prst="rect">
            <a:avLst/>
          </a:prstGeom>
        </p:spPr>
      </p:pic>
    </p:spTree>
    <p:extLst>
      <p:ext uri="{BB962C8B-B14F-4D97-AF65-F5344CB8AC3E}">
        <p14:creationId xmlns:p14="http://schemas.microsoft.com/office/powerpoint/2010/main" val="409259941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521237" y="1148860"/>
            <a:ext cx="6638744" cy="4630616"/>
          </a:xfrm>
          <a:prstGeom prst="rect">
            <a:avLst/>
          </a:prstGeom>
          <a:noFill/>
          <a:ln w="25400">
            <a:solidFill>
              <a:schemeClr val="tx1"/>
            </a:solidFill>
          </a:ln>
        </p:spPr>
      </p:pic>
      <p:pic>
        <p:nvPicPr>
          <p:cNvPr id="5" name="Picture 4"/>
          <p:cNvPicPr>
            <a:picLocks noChangeAspect="1"/>
          </p:cNvPicPr>
          <p:nvPr/>
        </p:nvPicPr>
        <p:blipFill>
          <a:blip r:embed="rId3"/>
          <a:stretch>
            <a:fillRect/>
          </a:stretch>
        </p:blipFill>
        <p:spPr>
          <a:xfrm>
            <a:off x="7400031" y="1014631"/>
            <a:ext cx="4507287" cy="4764845"/>
          </a:xfrm>
          <a:prstGeom prst="rect">
            <a:avLst/>
          </a:prstGeom>
          <a:ln w="25400">
            <a:solidFill>
              <a:schemeClr val="tx1"/>
            </a:solidFill>
          </a:ln>
        </p:spPr>
      </p:pic>
      <p:sp>
        <p:nvSpPr>
          <p:cNvPr id="6" name="TextBox 5"/>
          <p:cNvSpPr txBox="1"/>
          <p:nvPr/>
        </p:nvSpPr>
        <p:spPr>
          <a:xfrm>
            <a:off x="1718732" y="5884984"/>
            <a:ext cx="4243753" cy="461665"/>
          </a:xfrm>
          <a:prstGeom prst="rect">
            <a:avLst/>
          </a:prstGeom>
          <a:noFill/>
        </p:spPr>
        <p:txBody>
          <a:bodyPr wrap="square" rtlCol="0">
            <a:spAutoFit/>
          </a:bodyPr>
          <a:lstStyle/>
          <a:p>
            <a:r>
              <a:rPr lang="en-US" sz="2400" b="1" dirty="0" smtClean="0">
                <a:latin typeface="Times New Roman" panose="02020603050405020304" pitchFamily="18" charset="0"/>
                <a:cs typeface="Times New Roman" panose="02020603050405020304" pitchFamily="18" charset="0"/>
              </a:rPr>
              <a:t>Polarized Lens on a Camera </a:t>
            </a:r>
            <a:endParaRPr lang="en-US" sz="2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704891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994752"/>
          </a:xfrm>
        </p:spPr>
        <p:txBody>
          <a:bodyPr>
            <a:normAutofit fontScale="90000"/>
          </a:bodyPr>
          <a:lstStyle/>
          <a:p>
            <a:r>
              <a:rPr lang="en-US" sz="3200" b="1" dirty="0">
                <a:solidFill>
                  <a:srgbClr val="C00000"/>
                </a:solidFill>
                <a:latin typeface="Times New Roman" panose="02020603050405020304" pitchFamily="18" charset="0"/>
                <a:cs typeface="Times New Roman" panose="02020603050405020304" pitchFamily="18" charset="0"/>
              </a:rPr>
              <a:t>Circular Polarization</a:t>
            </a:r>
            <a:r>
              <a:rPr lang="en-US" dirty="0">
                <a:solidFill>
                  <a:srgbClr val="C00000"/>
                </a:solidFill>
              </a:rPr>
              <a:t/>
            </a:r>
            <a:br>
              <a:rPr lang="en-US" dirty="0">
                <a:solidFill>
                  <a:srgbClr val="C00000"/>
                </a:solidFill>
              </a:rPr>
            </a:br>
            <a:endParaRPr lang="en-US" dirty="0">
              <a:solidFill>
                <a:srgbClr val="C00000"/>
              </a:solidFill>
            </a:endParaRPr>
          </a:p>
        </p:txBody>
      </p:sp>
      <p:sp>
        <p:nvSpPr>
          <p:cNvPr id="3" name="Content Placeholder 2"/>
          <p:cNvSpPr>
            <a:spLocks noGrp="1"/>
          </p:cNvSpPr>
          <p:nvPr>
            <p:ph idx="1"/>
          </p:nvPr>
        </p:nvSpPr>
        <p:spPr>
          <a:xfrm>
            <a:off x="674076" y="1190015"/>
            <a:ext cx="10515600" cy="1013924"/>
          </a:xfrm>
        </p:spPr>
        <p:txBody>
          <a:bodyPr>
            <a:normAutofit lnSpcReduction="10000"/>
          </a:bodyPr>
          <a:lstStyle/>
          <a:p>
            <a:r>
              <a:rPr lang="en-US" sz="2400" dirty="0" smtClean="0">
                <a:latin typeface="Times New Roman" panose="02020603050405020304" pitchFamily="18" charset="0"/>
                <a:cs typeface="Times New Roman" panose="02020603050405020304" pitchFamily="18" charset="0"/>
              </a:rPr>
              <a:t>Circularly </a:t>
            </a:r>
            <a:r>
              <a:rPr lang="en-US" sz="2400" dirty="0">
                <a:latin typeface="Times New Roman" panose="02020603050405020304" pitchFamily="18" charset="0"/>
                <a:cs typeface="Times New Roman" panose="02020603050405020304" pitchFamily="18" charset="0"/>
              </a:rPr>
              <a:t>polarized light consists of two </a:t>
            </a:r>
            <a:r>
              <a:rPr lang="en-US" sz="2400" dirty="0" smtClean="0">
                <a:latin typeface="Times New Roman" panose="02020603050405020304" pitchFamily="18" charset="0"/>
                <a:cs typeface="Times New Roman" panose="02020603050405020304" pitchFamily="18" charset="0"/>
              </a:rPr>
              <a:t>perpendicular electromagnetic </a:t>
            </a:r>
            <a:r>
              <a:rPr lang="en-US" sz="2400" dirty="0">
                <a:latin typeface="Times New Roman" panose="02020603050405020304" pitchFamily="18" charset="0"/>
                <a:cs typeface="Times New Roman" panose="02020603050405020304" pitchFamily="18" charset="0"/>
              </a:rPr>
              <a:t>plane waves of equal amplitude and 90° difference in phase. The light illustrated is right- circularly polarized.</a:t>
            </a:r>
          </a:p>
        </p:txBody>
      </p:sp>
      <p:pic>
        <p:nvPicPr>
          <p:cNvPr id="6146" name="Picture 2" descr="http://hyperphysics.phy-astr.gsu.edu/hbase/phyopt/imgpho/polcir.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02523" y="2515578"/>
            <a:ext cx="5734050" cy="3819526"/>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85079078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anti-clockwise-circularly-polarized-wave">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751376" y="1410432"/>
            <a:ext cx="3983668" cy="2481629"/>
          </a:xfrm>
          <a:prstGeom prst="rect">
            <a:avLst/>
          </a:prstGeom>
        </p:spPr>
      </p:pic>
      <p:pic>
        <p:nvPicPr>
          <p:cNvPr id="5" name="99425f7b8b7fed43605469633cc29636">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7"/>
          <a:stretch>
            <a:fillRect/>
          </a:stretch>
        </p:blipFill>
        <p:spPr>
          <a:xfrm>
            <a:off x="5507055" y="534133"/>
            <a:ext cx="5467350" cy="3562350"/>
          </a:xfrm>
          <a:prstGeom prst="rect">
            <a:avLst/>
          </a:prstGeom>
        </p:spPr>
      </p:pic>
    </p:spTree>
    <p:extLst>
      <p:ext uri="{BB962C8B-B14F-4D97-AF65-F5344CB8AC3E}">
        <p14:creationId xmlns:p14="http://schemas.microsoft.com/office/powerpoint/2010/main" val="35544222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video>
              <p:cMediaNode vol="80000">
                <p:cTn id="13" fill="hold" display="0">
                  <p:stCondLst>
                    <p:cond delay="indefinite"/>
                  </p:stCondLst>
                </p:cTn>
                <p:tgtEl>
                  <p:spTgt spid="5"/>
                </p:tgtEl>
              </p:cMediaNode>
            </p:vide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dirty="0">
                <a:solidFill>
                  <a:srgbClr val="C00000"/>
                </a:solidFill>
                <a:latin typeface="Times New Roman" panose="02020603050405020304" pitchFamily="18" charset="0"/>
                <a:cs typeface="Times New Roman" panose="02020603050405020304" pitchFamily="18" charset="0"/>
              </a:rPr>
              <a:t>Elliptical Polarization</a:t>
            </a:r>
            <a:br>
              <a:rPr lang="en-US" sz="3200" b="1" dirty="0">
                <a:solidFill>
                  <a:srgbClr val="C00000"/>
                </a:solidFill>
                <a:latin typeface="Times New Roman" panose="02020603050405020304" pitchFamily="18" charset="0"/>
                <a:cs typeface="Times New Roman" panose="02020603050405020304" pitchFamily="18" charset="0"/>
              </a:rPr>
            </a:br>
            <a:endParaRPr lang="en-US" sz="3200" b="1" dirty="0">
              <a:solidFill>
                <a:srgbClr val="C00000"/>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838200" y="1343391"/>
            <a:ext cx="10515600" cy="1222375"/>
          </a:xfrm>
        </p:spPr>
        <p:txBody>
          <a:bodyPr>
            <a:normAutofit/>
          </a:bodyPr>
          <a:lstStyle/>
          <a:p>
            <a:r>
              <a:rPr lang="en-US" sz="2400" dirty="0" smtClean="0">
                <a:latin typeface="Times New Roman" panose="02020603050405020304" pitchFamily="18" charset="0"/>
                <a:cs typeface="Times New Roman" panose="02020603050405020304" pitchFamily="18" charset="0"/>
              </a:rPr>
              <a:t>Elliptically </a:t>
            </a:r>
            <a:r>
              <a:rPr lang="en-US" sz="2400" dirty="0">
                <a:latin typeface="Times New Roman" panose="02020603050405020304" pitchFamily="18" charset="0"/>
                <a:cs typeface="Times New Roman" panose="02020603050405020304" pitchFamily="18" charset="0"/>
              </a:rPr>
              <a:t>polarized light consists of two perpendicular waves of unequal amplitude which differ in phase by 90°. The illustration shows right- elliptically polarized light.</a:t>
            </a:r>
          </a:p>
        </p:txBody>
      </p:sp>
      <p:pic>
        <p:nvPicPr>
          <p:cNvPr id="7170" name="Picture 2" descr="http://hyperphysics.phy-astr.gsu.edu/hbase/phyopt/imgpho/polell.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87137" y="2436812"/>
            <a:ext cx="5724525" cy="4086226"/>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262136711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lleptical">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369044" y="1282456"/>
            <a:ext cx="5616694" cy="3657966"/>
          </a:xfrm>
          <a:prstGeom prst="rect">
            <a:avLst/>
          </a:prstGeom>
        </p:spPr>
      </p:pic>
    </p:spTree>
    <p:extLst>
      <p:ext uri="{BB962C8B-B14F-4D97-AF65-F5344CB8AC3E}">
        <p14:creationId xmlns:p14="http://schemas.microsoft.com/office/powerpoint/2010/main" val="167770521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414520" y="457201"/>
            <a:ext cx="3176383" cy="523220"/>
          </a:xfrm>
          <a:prstGeom prst="rect">
            <a:avLst/>
          </a:prstGeom>
        </p:spPr>
        <p:txBody>
          <a:bodyPr wrap="none">
            <a:spAutoFit/>
          </a:bodyPr>
          <a:lstStyle/>
          <a:p>
            <a:pPr algn="ctr"/>
            <a:r>
              <a:rPr lang="en-US" sz="2800" b="1" dirty="0"/>
              <a:t>Circular Polarization</a:t>
            </a:r>
          </a:p>
        </p:txBody>
      </p:sp>
      <p:sp>
        <p:nvSpPr>
          <p:cNvPr id="3" name="Rectangle 2"/>
          <p:cNvSpPr/>
          <p:nvPr/>
        </p:nvSpPr>
        <p:spPr>
          <a:xfrm>
            <a:off x="207112" y="1287956"/>
            <a:ext cx="11756571" cy="4893647"/>
          </a:xfrm>
          <a:prstGeom prst="rect">
            <a:avLst/>
          </a:prstGeom>
        </p:spPr>
        <p:txBody>
          <a:bodyPr wrap="square">
            <a:spAutoFit/>
          </a:bodyPr>
          <a:lstStyle/>
          <a:p>
            <a:pPr algn="just"/>
            <a:r>
              <a:rPr lang="en-US" sz="2400" dirty="0"/>
              <a:t>Circularly polarized light consists of two perpendicular electromagnetic plane waves</a:t>
            </a:r>
            <a:r>
              <a:rPr lang="en-US" sz="2400" b="1" dirty="0"/>
              <a:t>(E</a:t>
            </a:r>
            <a:r>
              <a:rPr lang="en-US" sz="2400" b="1" baseline="-25000" dirty="0"/>
              <a:t>x </a:t>
            </a:r>
            <a:r>
              <a:rPr lang="en-US" sz="2400" b="1" dirty="0"/>
              <a:t>and </a:t>
            </a:r>
            <a:r>
              <a:rPr lang="en-US" sz="2400" b="1" dirty="0" err="1"/>
              <a:t>E</a:t>
            </a:r>
            <a:r>
              <a:rPr lang="en-US" sz="2400" b="1" baseline="-25000" dirty="0" err="1"/>
              <a:t>y</a:t>
            </a:r>
            <a:r>
              <a:rPr lang="en-US" sz="2400" b="1" dirty="0"/>
              <a:t>)</a:t>
            </a:r>
            <a:r>
              <a:rPr lang="en-US" sz="2400" dirty="0"/>
              <a:t> of equal amplitude and 90° difference in phase. The light illustrated is right- circularly polarized. If light is composed of two plane waves of </a:t>
            </a:r>
            <a:r>
              <a:rPr lang="en-US" sz="2400" b="1" dirty="0"/>
              <a:t>equal amplitude </a:t>
            </a:r>
            <a:r>
              <a:rPr lang="en-US" sz="2400" dirty="0"/>
              <a:t>but differing in phase by 90°, then the light is said to be circularly polarized. If you could see the tip of the electric field vector, it would appear to be moving in a circle as it approached you. If while looking at the source, the electric vector of the light coming toward you appears to be rotating counterclockwise, the light is said to be </a:t>
            </a:r>
            <a:r>
              <a:rPr lang="en-US" sz="2400" b="1" dirty="0"/>
              <a:t>right-circularly polarized</a:t>
            </a:r>
            <a:r>
              <a:rPr lang="en-US" sz="2400" dirty="0"/>
              <a:t>. If clockwise, then </a:t>
            </a:r>
            <a:r>
              <a:rPr lang="en-US" sz="2400" b="1" dirty="0"/>
              <a:t>left-circularly polarized light</a:t>
            </a:r>
            <a:r>
              <a:rPr lang="en-US" sz="2400" dirty="0"/>
              <a:t>. The electric field vector makes one complete revolution as the light advances one wavelength toward you. Another way of saying it is that if the thumb of your right hand were pointing in the direction of propagation of the light, the electric vector would be rotating in the direction of your fingers. </a:t>
            </a:r>
          </a:p>
        </p:txBody>
      </p:sp>
    </p:spTree>
    <p:extLst>
      <p:ext uri="{BB962C8B-B14F-4D97-AF65-F5344CB8AC3E}">
        <p14:creationId xmlns:p14="http://schemas.microsoft.com/office/powerpoint/2010/main" val="108111282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39598" y="1046708"/>
            <a:ext cx="10511602" cy="4050792"/>
          </a:xfrm>
        </p:spPr>
        <p:txBody>
          <a:bodyPr/>
          <a:lstStyle/>
          <a:p>
            <a:pPr algn="just"/>
            <a:r>
              <a:rPr lang="en-US" dirty="0"/>
              <a:t>The phase shift can be introduced by use of a material  that exhibits </a:t>
            </a:r>
            <a:r>
              <a:rPr lang="en-US" i="1" dirty="0"/>
              <a:t>birefringence—that is, has different indexes of refraction for different </a:t>
            </a:r>
            <a:r>
              <a:rPr lang="en-US" dirty="0"/>
              <a:t>directions of polarization. A common example is calcite , when a CaCO</a:t>
            </a:r>
            <a:r>
              <a:rPr lang="en-US" baseline="-25000" dirty="0"/>
              <a:t>3</a:t>
            </a:r>
            <a:r>
              <a:rPr lang="en-US" dirty="0"/>
              <a:t>,  calcite crystal (Nicol Prism) is oriented appropriately in a beam of </a:t>
            </a:r>
            <a:r>
              <a:rPr lang="en-US" dirty="0" err="1"/>
              <a:t>unpolarized</a:t>
            </a:r>
            <a:r>
              <a:rPr lang="en-US" dirty="0"/>
              <a:t> light, its refractive index (for a wavelength in vacuum of 589 nm) is </a:t>
            </a:r>
            <a:r>
              <a:rPr lang="en-US" b="1" dirty="0"/>
              <a:t>1.658( lets say for E</a:t>
            </a:r>
            <a:r>
              <a:rPr lang="en-US" b="1" baseline="-25000" dirty="0"/>
              <a:t>x</a:t>
            </a:r>
            <a:r>
              <a:rPr lang="en-US" b="1" dirty="0"/>
              <a:t> component)</a:t>
            </a:r>
            <a:r>
              <a:rPr lang="en-US" dirty="0"/>
              <a:t> for one direction of polarization and </a:t>
            </a:r>
            <a:r>
              <a:rPr lang="en-US" b="1" dirty="0"/>
              <a:t>1.486(</a:t>
            </a:r>
            <a:r>
              <a:rPr lang="en-US" b="1" dirty="0" err="1"/>
              <a:t>E</a:t>
            </a:r>
            <a:r>
              <a:rPr lang="en-US" b="1" baseline="-25000" dirty="0" err="1"/>
              <a:t>y</a:t>
            </a:r>
            <a:r>
              <a:rPr lang="en-US" b="1" dirty="0"/>
              <a:t> component</a:t>
            </a:r>
            <a:r>
              <a:rPr lang="en-US" dirty="0"/>
              <a:t>)for the perpendicular direction.</a:t>
            </a:r>
          </a:p>
          <a:p>
            <a:endParaRPr lang="en-US" dirty="0"/>
          </a:p>
        </p:txBody>
      </p:sp>
    </p:spTree>
    <p:extLst>
      <p:ext uri="{BB962C8B-B14F-4D97-AF65-F5344CB8AC3E}">
        <p14:creationId xmlns:p14="http://schemas.microsoft.com/office/powerpoint/2010/main" val="125627780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46698" y="1807741"/>
            <a:ext cx="10331216" cy="1559168"/>
          </a:xfrm>
        </p:spPr>
        <p:txBody>
          <a:bodyPr>
            <a:normAutofit/>
          </a:bodyPr>
          <a:lstStyle/>
          <a:p>
            <a:r>
              <a:rPr lang="en-US" sz="2400" dirty="0" smtClean="0"/>
              <a:t>When the ordinary and extraordinary rays in a doubly refracting crystal are separated, each ray is linearly polarized, but with the directions of vibration at right angles. </a:t>
            </a:r>
          </a:p>
          <a:p>
            <a:endParaRPr lang="en-US" dirty="0"/>
          </a:p>
          <a:p>
            <a:endParaRPr lang="en-US" dirty="0" smtClean="0"/>
          </a:p>
        </p:txBody>
      </p:sp>
      <p:sp>
        <p:nvSpPr>
          <p:cNvPr id="4" name="Rectangle 3"/>
          <p:cNvSpPr/>
          <p:nvPr/>
        </p:nvSpPr>
        <p:spPr>
          <a:xfrm>
            <a:off x="5673969" y="855785"/>
            <a:ext cx="1477108" cy="13481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0" name="Group 29"/>
          <p:cNvGrpSpPr/>
          <p:nvPr/>
        </p:nvGrpSpPr>
        <p:grpSpPr>
          <a:xfrm>
            <a:off x="2229817" y="3138964"/>
            <a:ext cx="6034213" cy="3625438"/>
            <a:chOff x="2171944" y="2919045"/>
            <a:chExt cx="6034213" cy="3625438"/>
          </a:xfrm>
        </p:grpSpPr>
        <p:grpSp>
          <p:nvGrpSpPr>
            <p:cNvPr id="6" name="Group 5"/>
            <p:cNvGrpSpPr/>
            <p:nvPr/>
          </p:nvGrpSpPr>
          <p:grpSpPr>
            <a:xfrm>
              <a:off x="2171944" y="2919045"/>
              <a:ext cx="5401163" cy="3625438"/>
              <a:chOff x="1749914" y="-234463"/>
              <a:chExt cx="5401163" cy="3625438"/>
            </a:xfrm>
          </p:grpSpPr>
          <p:pic>
            <p:nvPicPr>
              <p:cNvPr id="1026" name="Picture 2" descr="Image result for vertical or horizontal polarized light"/>
              <p:cNvPicPr>
                <a:picLocks noChangeAspect="1" noChangeArrowheads="1"/>
              </p:cNvPicPr>
              <p:nvPr/>
            </p:nvPicPr>
            <p:blipFill rotWithShape="1">
              <a:blip r:embed="rId2">
                <a:extLst>
                  <a:ext uri="{28A0092B-C50C-407E-A947-70E740481C1C}">
                    <a14:useLocalDpi xmlns:a14="http://schemas.microsoft.com/office/drawing/2010/main" val="0"/>
                  </a:ext>
                </a:extLst>
              </a:blip>
              <a:srcRect t="-923" r="6767" b="31909"/>
              <a:stretch/>
            </p:blipFill>
            <p:spPr bwMode="auto">
              <a:xfrm>
                <a:off x="1749914" y="-234463"/>
                <a:ext cx="5401163" cy="3625438"/>
              </a:xfrm>
              <a:prstGeom prst="rect">
                <a:avLst/>
              </a:prstGeom>
              <a:noFill/>
              <a:extLst>
                <a:ext uri="{909E8E84-426E-40dd-AFC4-6F175D3DCCD1}">
                  <a14:hiddenFill xmlns:a14="http://schemas.microsoft.com/office/drawing/2010/main" xmlns="">
                    <a:solidFill>
                      <a:srgbClr val="FFFFFF"/>
                    </a:solidFill>
                  </a14:hiddenFill>
                </a:ext>
              </a:extLst>
            </p:spPr>
          </p:pic>
          <p:sp>
            <p:nvSpPr>
              <p:cNvPr id="5" name="Rectangle 4"/>
              <p:cNvSpPr/>
              <p:nvPr/>
            </p:nvSpPr>
            <p:spPr>
              <a:xfrm>
                <a:off x="5673969" y="855785"/>
                <a:ext cx="1359877" cy="12656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 name="Group 20"/>
            <p:cNvGrpSpPr/>
            <p:nvPr/>
          </p:nvGrpSpPr>
          <p:grpSpPr>
            <a:xfrm>
              <a:off x="6400800" y="3692770"/>
              <a:ext cx="1805357" cy="1858104"/>
              <a:chOff x="6400800" y="3692770"/>
              <a:chExt cx="1805357" cy="1858104"/>
            </a:xfrm>
          </p:grpSpPr>
          <p:cxnSp>
            <p:nvCxnSpPr>
              <p:cNvPr id="8" name="Straight Arrow Connector 7"/>
              <p:cNvCxnSpPr/>
              <p:nvPr/>
            </p:nvCxnSpPr>
            <p:spPr>
              <a:xfrm>
                <a:off x="6600095" y="3692770"/>
                <a:ext cx="0" cy="313358"/>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6752495" y="3704494"/>
                <a:ext cx="0" cy="313358"/>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6904895" y="3704495"/>
                <a:ext cx="0" cy="313358"/>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7057295" y="3704496"/>
                <a:ext cx="0" cy="313358"/>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7209695" y="3704497"/>
                <a:ext cx="0" cy="313358"/>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7362095" y="3704498"/>
                <a:ext cx="0" cy="313358"/>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7514495" y="3704499"/>
                <a:ext cx="0" cy="313358"/>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7666895" y="3716222"/>
                <a:ext cx="0" cy="313358"/>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7819295" y="3727947"/>
                <a:ext cx="0" cy="313358"/>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6400800" y="3856892"/>
                <a:ext cx="1781908" cy="1172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6424249" y="5486400"/>
                <a:ext cx="1781908" cy="1172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Flowchart: Connector 18"/>
              <p:cNvSpPr/>
              <p:nvPr/>
            </p:nvSpPr>
            <p:spPr>
              <a:xfrm>
                <a:off x="6588376" y="5451229"/>
                <a:ext cx="82061" cy="82062"/>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lowchart: Connector 21"/>
              <p:cNvSpPr/>
              <p:nvPr/>
            </p:nvSpPr>
            <p:spPr>
              <a:xfrm>
                <a:off x="6740776" y="5451230"/>
                <a:ext cx="82061" cy="82062"/>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lowchart: Connector 22"/>
              <p:cNvSpPr/>
              <p:nvPr/>
            </p:nvSpPr>
            <p:spPr>
              <a:xfrm>
                <a:off x="6893176" y="5451231"/>
                <a:ext cx="82061" cy="82062"/>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lowchart: Connector 23"/>
              <p:cNvSpPr/>
              <p:nvPr/>
            </p:nvSpPr>
            <p:spPr>
              <a:xfrm>
                <a:off x="7045576" y="5451232"/>
                <a:ext cx="82061" cy="82062"/>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lowchart: Connector 24"/>
              <p:cNvSpPr/>
              <p:nvPr/>
            </p:nvSpPr>
            <p:spPr>
              <a:xfrm>
                <a:off x="7197976" y="5462956"/>
                <a:ext cx="82061" cy="82062"/>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lowchart: Connector 25"/>
              <p:cNvSpPr/>
              <p:nvPr/>
            </p:nvSpPr>
            <p:spPr>
              <a:xfrm>
                <a:off x="7350376" y="5462957"/>
                <a:ext cx="82061" cy="82062"/>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lowchart: Connector 26"/>
              <p:cNvSpPr/>
              <p:nvPr/>
            </p:nvSpPr>
            <p:spPr>
              <a:xfrm>
                <a:off x="7526228" y="5451229"/>
                <a:ext cx="82061" cy="82062"/>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lowchart: Connector 27"/>
              <p:cNvSpPr/>
              <p:nvPr/>
            </p:nvSpPr>
            <p:spPr>
              <a:xfrm>
                <a:off x="7666895" y="5451229"/>
                <a:ext cx="82061" cy="82062"/>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lowchart: Connector 28"/>
              <p:cNvSpPr/>
              <p:nvPr/>
            </p:nvSpPr>
            <p:spPr>
              <a:xfrm>
                <a:off x="7831028" y="5468812"/>
                <a:ext cx="82061" cy="82062"/>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 name="TextBox 1"/>
          <p:cNvSpPr txBox="1"/>
          <p:nvPr/>
        </p:nvSpPr>
        <p:spPr>
          <a:xfrm>
            <a:off x="267344" y="300406"/>
            <a:ext cx="11551111" cy="1077218"/>
          </a:xfrm>
          <a:prstGeom prst="rect">
            <a:avLst/>
          </a:prstGeom>
          <a:noFill/>
        </p:spPr>
        <p:txBody>
          <a:bodyPr wrap="none" rtlCol="0">
            <a:spAutoFit/>
          </a:bodyPr>
          <a:lstStyle/>
          <a:p>
            <a:r>
              <a:rPr lang="en-US" sz="3200" b="1" dirty="0">
                <a:solidFill>
                  <a:srgbClr val="0070C0"/>
                </a:solidFill>
                <a:latin typeface="Times New Roman" panose="02020603050405020304" pitchFamily="18" charset="0"/>
              </a:rPr>
              <a:t>Concept of production of polarized beam of light from two SHM </a:t>
            </a:r>
            <a:endParaRPr lang="en-US" sz="3200" b="1" dirty="0" smtClean="0">
              <a:solidFill>
                <a:srgbClr val="0070C0"/>
              </a:solidFill>
              <a:latin typeface="Times New Roman" panose="02020603050405020304" pitchFamily="18" charset="0"/>
            </a:endParaRPr>
          </a:p>
          <a:p>
            <a:r>
              <a:rPr lang="en-US" sz="3200" b="1" dirty="0" smtClean="0">
                <a:solidFill>
                  <a:srgbClr val="0070C0"/>
                </a:solidFill>
                <a:latin typeface="Times New Roman" panose="02020603050405020304" pitchFamily="18" charset="0"/>
              </a:rPr>
              <a:t>acting </a:t>
            </a:r>
            <a:r>
              <a:rPr lang="en-US" sz="3200" b="1" dirty="0">
                <a:solidFill>
                  <a:srgbClr val="0070C0"/>
                </a:solidFill>
                <a:latin typeface="Times New Roman" panose="02020603050405020304" pitchFamily="18" charset="0"/>
              </a:rPr>
              <a:t>at </a:t>
            </a:r>
            <a:r>
              <a:rPr lang="en-US" sz="3200" b="1" dirty="0" smtClean="0">
                <a:solidFill>
                  <a:srgbClr val="0070C0"/>
                </a:solidFill>
                <a:latin typeface="Times New Roman" panose="02020603050405020304" pitchFamily="18" charset="0"/>
              </a:rPr>
              <a:t>right </a:t>
            </a:r>
            <a:r>
              <a:rPr lang="en-US" sz="3200" b="1" dirty="0">
                <a:solidFill>
                  <a:srgbClr val="0070C0"/>
                </a:solidFill>
                <a:latin typeface="Times New Roman" panose="02020603050405020304" pitchFamily="18" charset="0"/>
              </a:rPr>
              <a:t>angle </a:t>
            </a:r>
            <a:endParaRPr lang="en-US" sz="3200" b="1" dirty="0">
              <a:solidFill>
                <a:srgbClr val="0070C0"/>
              </a:solidFill>
            </a:endParaRPr>
          </a:p>
        </p:txBody>
      </p:sp>
    </p:spTree>
    <p:extLst>
      <p:ext uri="{BB962C8B-B14F-4D97-AF65-F5344CB8AC3E}">
        <p14:creationId xmlns:p14="http://schemas.microsoft.com/office/powerpoint/2010/main" val="142210363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19828" y="1009244"/>
            <a:ext cx="10318247" cy="4789672"/>
          </a:xfrm>
        </p:spPr>
        <p:txBody>
          <a:bodyPr>
            <a:normAutofit/>
          </a:bodyPr>
          <a:lstStyle/>
          <a:p>
            <a:r>
              <a:rPr lang="en-US" sz="2400" dirty="0" smtClean="0"/>
              <a:t>Since </a:t>
            </a:r>
            <a:r>
              <a:rPr lang="en-US" sz="2400" dirty="0" smtClean="0"/>
              <a:t>an </a:t>
            </a:r>
            <a:r>
              <a:rPr lang="en-US" sz="2400" dirty="0" smtClean="0"/>
              <a:t>ordinary ray the direction of vibration is perpendicular to that in the extraordinary ray, we have to consider the following question. </a:t>
            </a:r>
          </a:p>
          <a:p>
            <a:endParaRPr lang="en-US" sz="2400" dirty="0" smtClean="0"/>
          </a:p>
          <a:p>
            <a:r>
              <a:rPr lang="en-US" sz="2400" dirty="0" smtClean="0"/>
              <a:t>What sort of vibration results from the combination of two simple harmonic vibrations at right angles to each other and differing in phase?</a:t>
            </a:r>
          </a:p>
          <a:p>
            <a:endParaRPr lang="en-US" sz="2400" dirty="0" smtClean="0"/>
          </a:p>
          <a:p>
            <a:pPr marL="0" indent="0">
              <a:buNone/>
            </a:pPr>
            <a:endParaRPr lang="en-US" sz="2800" dirty="0"/>
          </a:p>
        </p:txBody>
      </p:sp>
    </p:spTree>
    <p:extLst>
      <p:ext uri="{BB962C8B-B14F-4D97-AF65-F5344CB8AC3E}">
        <p14:creationId xmlns:p14="http://schemas.microsoft.com/office/powerpoint/2010/main" val="120796200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82278" y="1312516"/>
            <a:ext cx="10194693" cy="1303362"/>
          </a:xfrm>
        </p:spPr>
        <p:txBody>
          <a:bodyPr>
            <a:normAutofit/>
          </a:bodyPr>
          <a:lstStyle/>
          <a:p>
            <a:r>
              <a:rPr lang="en-US" sz="2400" dirty="0" smtClean="0"/>
              <a:t>Two simple harmonic motions at right angles to each other never produce destructive interference, no matter what the phase difference. </a:t>
            </a:r>
          </a:p>
          <a:p>
            <a:endParaRPr lang="en-US" dirty="0"/>
          </a:p>
        </p:txBody>
      </p:sp>
    </p:spTree>
    <p:extLst>
      <p:ext uri="{BB962C8B-B14F-4D97-AF65-F5344CB8AC3E}">
        <p14:creationId xmlns:p14="http://schemas.microsoft.com/office/powerpoint/2010/main" val="230076919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p:cNvSpPr txBox="1">
            <a:spLocks/>
          </p:cNvSpPr>
          <p:nvPr/>
        </p:nvSpPr>
        <p:spPr>
          <a:xfrm>
            <a:off x="495416" y="246185"/>
            <a:ext cx="11567629" cy="6740769"/>
          </a:xfrm>
          <a:prstGeom prst="rect">
            <a:avLst/>
          </a:prstGeom>
        </p:spPr>
        <p:txBody>
          <a:bodyPr vert="horz" lIns="91440" tIns="45720" rIns="91440" bIns="45720" rtlCol="0">
            <a:norm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r>
              <a:rPr lang="en-US" sz="2400" dirty="0" smtClean="0"/>
              <a:t>When, however, the crystal is cut with its faces parallel to optic axis, so that light, incident normally on one of the faces, transverse the crystal in a direction perpendicular to the optic axis, as shown in fig. </a:t>
            </a:r>
          </a:p>
          <a:p>
            <a:endParaRPr lang="en-US" sz="2400" dirty="0"/>
          </a:p>
          <a:p>
            <a:endParaRPr lang="en-US" sz="1800" dirty="0" smtClean="0"/>
          </a:p>
          <a:p>
            <a:endParaRPr lang="en-US" sz="1800" dirty="0"/>
          </a:p>
          <a:p>
            <a:endParaRPr lang="en-US" sz="1800" dirty="0" smtClean="0"/>
          </a:p>
          <a:p>
            <a:endParaRPr lang="en-US" sz="1800" dirty="0"/>
          </a:p>
          <a:p>
            <a:endParaRPr lang="en-US" sz="1800" dirty="0" smtClean="0"/>
          </a:p>
          <a:p>
            <a:r>
              <a:rPr lang="en-US" sz="2400" dirty="0" smtClean="0"/>
              <a:t>The </a:t>
            </a:r>
            <a:r>
              <a:rPr lang="en-US" sz="2400" dirty="0" smtClean="0"/>
              <a:t>ordinary and extraordinary rays are not separated. They traverse the same path, but with different speeds.</a:t>
            </a:r>
          </a:p>
          <a:p>
            <a:endParaRPr lang="en-US" sz="2400" dirty="0" smtClean="0"/>
          </a:p>
          <a:p>
            <a:r>
              <a:rPr lang="en-US" sz="2400" dirty="0" smtClean="0"/>
              <a:t>Upon emerging from the second face of the crystal, the ordinary and the extraordinary rays are out of phase with each other and give rise to either elliptically polarized, circularly polarized  or linearly polarized light, depending on sample thickness. </a:t>
            </a:r>
          </a:p>
          <a:p>
            <a:endParaRPr lang="en-US" sz="2400" dirty="0"/>
          </a:p>
        </p:txBody>
      </p:sp>
      <p:pic>
        <p:nvPicPr>
          <p:cNvPr id="10" name="Picture 9"/>
          <p:cNvPicPr>
            <a:picLocks noChangeAspect="1"/>
          </p:cNvPicPr>
          <p:nvPr/>
        </p:nvPicPr>
        <p:blipFill rotWithShape="1">
          <a:blip r:embed="rId3"/>
          <a:srcRect l="-576" t="40628" r="45859" b="21620"/>
          <a:stretch/>
        </p:blipFill>
        <p:spPr>
          <a:xfrm>
            <a:off x="8176065" y="1004929"/>
            <a:ext cx="3019003" cy="2810796"/>
          </a:xfrm>
          <a:prstGeom prst="rect">
            <a:avLst/>
          </a:prstGeom>
        </p:spPr>
      </p:pic>
    </p:spTree>
    <p:extLst>
      <p:ext uri="{BB962C8B-B14F-4D97-AF65-F5344CB8AC3E}">
        <p14:creationId xmlns:p14="http://schemas.microsoft.com/office/powerpoint/2010/main" val="14204972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4285" y="611311"/>
            <a:ext cx="10515600" cy="514106"/>
          </a:xfrm>
        </p:spPr>
        <p:txBody>
          <a:bodyPr>
            <a:normAutofit fontScale="90000"/>
          </a:bodyPr>
          <a:lstStyle/>
          <a:p>
            <a:r>
              <a:rPr lang="en-US" sz="3200" b="1" dirty="0" smtClean="0">
                <a:solidFill>
                  <a:srgbClr val="002060"/>
                </a:solidFill>
                <a:latin typeface="Times New Roman" panose="02020603050405020304" pitchFamily="18" charset="0"/>
                <a:cs typeface="Times New Roman" panose="02020603050405020304" pitchFamily="18" charset="0"/>
              </a:rPr>
              <a:t>POLARIZATION OF LIGHT</a:t>
            </a:r>
            <a:r>
              <a:rPr lang="en-US" sz="3200" dirty="0" smtClean="0">
                <a:solidFill>
                  <a:srgbClr val="002060"/>
                </a:solidFill>
                <a:latin typeface="Times New Roman" panose="02020603050405020304" pitchFamily="18" charset="0"/>
                <a:cs typeface="Times New Roman" panose="02020603050405020304" pitchFamily="18" charset="0"/>
              </a:rPr>
              <a:t/>
            </a:r>
            <a:br>
              <a:rPr lang="en-US" sz="3200" dirty="0" smtClean="0">
                <a:solidFill>
                  <a:srgbClr val="002060"/>
                </a:solidFill>
                <a:latin typeface="Times New Roman" panose="02020603050405020304" pitchFamily="18" charset="0"/>
                <a:cs typeface="Times New Roman" panose="02020603050405020304" pitchFamily="18" charset="0"/>
              </a:rPr>
            </a:br>
            <a:endParaRPr lang="en-US" sz="3200" dirty="0">
              <a:solidFill>
                <a:srgbClr val="002060"/>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544285" y="1242646"/>
            <a:ext cx="11162441" cy="5240216"/>
          </a:xfrm>
        </p:spPr>
        <p:txBody>
          <a:bodyPr>
            <a:normAutofit lnSpcReduction="10000"/>
          </a:bodyPr>
          <a:lstStyle/>
          <a:p>
            <a:pPr marL="0" lvl="0" indent="0">
              <a:buNone/>
            </a:pPr>
            <a:r>
              <a:rPr lang="en-US" sz="2400" dirty="0">
                <a:latin typeface="Times New Roman" panose="02020603050405020304" pitchFamily="18" charset="0"/>
                <a:cs typeface="Times New Roman" panose="02020603050405020304" pitchFamily="18" charset="0"/>
              </a:rPr>
              <a:t>The ordinary light consist of transverse waves in which vibrations takes place </a:t>
            </a:r>
            <a:r>
              <a:rPr lang="en-US" sz="2400" dirty="0" smtClean="0">
                <a:latin typeface="Times New Roman" panose="02020603050405020304" pitchFamily="18" charset="0"/>
                <a:cs typeface="Times New Roman" panose="02020603050405020304" pitchFamily="18" charset="0"/>
              </a:rPr>
              <a:t> symmetrically </a:t>
            </a:r>
            <a:r>
              <a:rPr lang="en-US" sz="2400" dirty="0">
                <a:latin typeface="Times New Roman" panose="02020603050405020304" pitchFamily="18" charset="0"/>
                <a:cs typeface="Times New Roman" panose="02020603050405020304" pitchFamily="18" charset="0"/>
              </a:rPr>
              <a:t>in all directions in a plane perpendicular to the direction of </a:t>
            </a:r>
            <a:r>
              <a:rPr lang="en-US" sz="2400" dirty="0" smtClean="0">
                <a:latin typeface="Times New Roman" panose="02020603050405020304" pitchFamily="18" charset="0"/>
                <a:cs typeface="Times New Roman" panose="02020603050405020304" pitchFamily="18" charset="0"/>
              </a:rPr>
              <a:t> propagation </a:t>
            </a:r>
            <a:r>
              <a:rPr lang="en-US" sz="2400" dirty="0">
                <a:latin typeface="Times New Roman" panose="02020603050405020304" pitchFamily="18" charset="0"/>
                <a:cs typeface="Times New Roman" panose="02020603050405020304" pitchFamily="18" charset="0"/>
              </a:rPr>
              <a:t>of light. When such light passes through a thin crystal </a:t>
            </a:r>
            <a:r>
              <a:rPr lang="en-US" sz="2400" dirty="0" smtClean="0">
                <a:latin typeface="Times New Roman" panose="02020603050405020304" pitchFamily="18" charset="0"/>
                <a:cs typeface="Times New Roman" panose="02020603050405020304" pitchFamily="18" charset="0"/>
              </a:rPr>
              <a:t>plate A, its </a:t>
            </a:r>
            <a:r>
              <a:rPr lang="en-US" sz="2400" dirty="0">
                <a:latin typeface="Times New Roman" panose="02020603050405020304" pitchFamily="18" charset="0"/>
                <a:cs typeface="Times New Roman" panose="02020603050405020304" pitchFamily="18" charset="0"/>
              </a:rPr>
              <a:t>vibration are confined only to a single line in a plane perpendicular to </a:t>
            </a:r>
            <a:r>
              <a:rPr lang="en-US" sz="2400" dirty="0" smtClean="0">
                <a:latin typeface="Times New Roman" panose="02020603050405020304" pitchFamily="18" charset="0"/>
                <a:cs typeface="Times New Roman" panose="02020603050405020304" pitchFamily="18" charset="0"/>
              </a:rPr>
              <a:t>the </a:t>
            </a:r>
            <a:r>
              <a:rPr lang="en-US" sz="2400" dirty="0">
                <a:latin typeface="Times New Roman" panose="02020603050405020304" pitchFamily="18" charset="0"/>
                <a:cs typeface="Times New Roman" panose="02020603050405020304" pitchFamily="18" charset="0"/>
              </a:rPr>
              <a:t>direction of propagation of light. The light which exhibit the property of one </a:t>
            </a:r>
            <a:r>
              <a:rPr lang="en-US" sz="2400" dirty="0" smtClean="0">
                <a:latin typeface="Times New Roman" panose="02020603050405020304" pitchFamily="18" charset="0"/>
                <a:cs typeface="Times New Roman" panose="02020603050405020304" pitchFamily="18" charset="0"/>
              </a:rPr>
              <a:t> sidedness </a:t>
            </a:r>
            <a:r>
              <a:rPr lang="en-US" sz="2400" dirty="0">
                <a:latin typeface="Times New Roman" panose="02020603050405020304" pitchFamily="18" charset="0"/>
                <a:cs typeface="Times New Roman" panose="02020603050405020304" pitchFamily="18" charset="0"/>
              </a:rPr>
              <a:t>is called polarized light or the phenomenon of asymmetry of vibrations </a:t>
            </a:r>
            <a:r>
              <a:rPr lang="en-US" sz="2400" dirty="0" smtClean="0">
                <a:latin typeface="Times New Roman" panose="02020603050405020304" pitchFamily="18" charset="0"/>
                <a:cs typeface="Times New Roman" panose="02020603050405020304" pitchFamily="18" charset="0"/>
              </a:rPr>
              <a:t>about </a:t>
            </a:r>
            <a:r>
              <a:rPr lang="en-US" sz="2400" dirty="0">
                <a:latin typeface="Times New Roman" panose="02020603050405020304" pitchFamily="18" charset="0"/>
                <a:cs typeface="Times New Roman" panose="02020603050405020304" pitchFamily="18" charset="0"/>
              </a:rPr>
              <a:t>the direction of propagation is called polarization of light. </a:t>
            </a:r>
          </a:p>
          <a:p>
            <a:pPr marL="0" lvl="0" indent="0">
              <a:buNone/>
            </a:pPr>
            <a:r>
              <a:rPr lang="en-US" sz="2400" dirty="0">
                <a:latin typeface="Times New Roman" panose="02020603050405020304" pitchFamily="18" charset="0"/>
                <a:cs typeface="Times New Roman" panose="02020603050405020304" pitchFamily="18" charset="0"/>
              </a:rPr>
              <a:t>Light which has acquired the property of one-sidedness is called POLARIZED LIGHT</a:t>
            </a:r>
            <a:r>
              <a:rPr lang="en-US" sz="2400" dirty="0" smtClean="0">
                <a:latin typeface="Times New Roman" panose="02020603050405020304" pitchFamily="18" charset="0"/>
                <a:cs typeface="Times New Roman" panose="02020603050405020304" pitchFamily="18" charset="0"/>
              </a:rPr>
              <a:t>.</a:t>
            </a:r>
          </a:p>
          <a:p>
            <a:pPr marL="0" lvl="0" indent="0">
              <a:buNone/>
            </a:pPr>
            <a:endParaRPr lang="en-US" sz="2400" dirty="0">
              <a:latin typeface="Times New Roman" panose="02020603050405020304" pitchFamily="18" charset="0"/>
              <a:cs typeface="Times New Roman" panose="02020603050405020304" pitchFamily="18" charset="0"/>
            </a:endParaRPr>
          </a:p>
          <a:p>
            <a:pPr lvl="0"/>
            <a:r>
              <a:rPr lang="en-US" sz="2400" b="1" dirty="0">
                <a:solidFill>
                  <a:srgbClr val="FF0000"/>
                </a:solidFill>
                <a:latin typeface="Times New Roman" panose="02020603050405020304" pitchFamily="18" charset="0"/>
                <a:cs typeface="Times New Roman" panose="02020603050405020304" pitchFamily="18" charset="0"/>
              </a:rPr>
              <a:t>The phenomena  of asymmetry of vibrations about the direction of propagation is called POLARIZATION </a:t>
            </a:r>
            <a:endParaRPr lang="en-US" sz="2400" dirty="0">
              <a:solidFill>
                <a:srgbClr val="FF0000"/>
              </a:solidFill>
              <a:latin typeface="Times New Roman" panose="02020603050405020304" pitchFamily="18" charset="0"/>
              <a:cs typeface="Times New Roman" panose="02020603050405020304" pitchFamily="18" charset="0"/>
            </a:endParaRPr>
          </a:p>
          <a:p>
            <a:pPr marL="0" indent="0" algn="ctr">
              <a:buNone/>
            </a:pPr>
            <a:r>
              <a:rPr lang="en-US" sz="2400" dirty="0">
                <a:latin typeface="Times New Roman" panose="02020603050405020304" pitchFamily="18" charset="0"/>
                <a:cs typeface="Times New Roman" panose="02020603050405020304" pitchFamily="18" charset="0"/>
              </a:rPr>
              <a:t>OR </a:t>
            </a:r>
          </a:p>
          <a:p>
            <a:pPr lvl="0"/>
            <a:r>
              <a:rPr lang="en-US" sz="2400" b="1" dirty="0">
                <a:solidFill>
                  <a:srgbClr val="FF0000"/>
                </a:solidFill>
                <a:latin typeface="Times New Roman" panose="02020603050405020304" pitchFamily="18" charset="0"/>
                <a:cs typeface="Times New Roman" panose="02020603050405020304" pitchFamily="18" charset="0"/>
              </a:rPr>
              <a:t>The process of removing the symmetry and bringing in one-sidedness is called POLARIZATION.</a:t>
            </a:r>
            <a:endParaRPr lang="en-US" sz="2400" dirty="0">
              <a:solidFill>
                <a:srgbClr val="FF0000"/>
              </a:solidFill>
              <a:latin typeface="Times New Roman" panose="02020603050405020304" pitchFamily="18" charset="0"/>
              <a:cs typeface="Times New Roman" panose="02020603050405020304" pitchFamily="18" charset="0"/>
            </a:endParaRPr>
          </a:p>
          <a:p>
            <a:endParaRPr lang="en-US" dirty="0"/>
          </a:p>
        </p:txBody>
      </p:sp>
    </p:spTree>
    <p:extLst>
      <p:ext uri="{BB962C8B-B14F-4D97-AF65-F5344CB8AC3E}">
        <p14:creationId xmlns:p14="http://schemas.microsoft.com/office/powerpoint/2010/main" val="149221685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52617" y="679469"/>
                <a:ext cx="10058400" cy="2591269"/>
              </a:xfrm>
            </p:spPr>
            <p:txBody>
              <a:bodyPr/>
              <a:lstStyle/>
              <a:p>
                <a:r>
                  <a:rPr lang="en-US" dirty="0" smtClean="0">
                    <a:latin typeface="Times New Roman" panose="02020603050405020304" pitchFamily="18" charset="0"/>
                    <a:cs typeface="Times New Roman" panose="02020603050405020304" pitchFamily="18" charset="0"/>
                  </a:rPr>
                  <a:t>When the phase difference is 0, 2</a:t>
                </a:r>
                <a:r>
                  <a:rPr lang="en-US" dirty="0" smtClean="0">
                    <a:latin typeface="Century Schoolbook" panose="02040604050505020304" pitchFamily="18" charset="0"/>
                    <a:cs typeface="Times New Roman" panose="02020603050405020304" pitchFamily="18" charset="0"/>
                  </a:rPr>
                  <a:t></a:t>
                </a:r>
                <a:r>
                  <a:rPr lang="en-US" dirty="0" smtClean="0">
                    <a:latin typeface="Times New Roman" panose="02020603050405020304" pitchFamily="18" charset="0"/>
                    <a:cs typeface="Times New Roman" panose="02020603050405020304" pitchFamily="18" charset="0"/>
                  </a:rPr>
                  <a:t>, or any even multiple of </a:t>
                </a:r>
                <a:r>
                  <a:rPr lang="en-US" dirty="0">
                    <a:latin typeface="Century Schoolbook" panose="02040604050505020304" pitchFamily="18" charset="0"/>
                    <a:cs typeface="Times New Roman" panose="02020603050405020304" pitchFamily="18" charset="0"/>
                  </a:rPr>
                  <a:t></a:t>
                </a:r>
                <a:r>
                  <a:rPr lang="en-US" dirty="0" smtClean="0">
                    <a:latin typeface="Times New Roman" panose="02020603050405020304" pitchFamily="18" charset="0"/>
                    <a:cs typeface="Times New Roman" panose="02020603050405020304" pitchFamily="18" charset="0"/>
                  </a:rPr>
                  <a:t>, the result is a linear vibration at 45</a:t>
                </a:r>
                <a:r>
                  <a:rPr lang="en-US" baseline="30000" dirty="0" smtClean="0">
                    <a:latin typeface="Times New Roman" panose="02020603050405020304" pitchFamily="18" charset="0"/>
                    <a:cs typeface="Times New Roman" panose="02020603050405020304" pitchFamily="18" charset="0"/>
                  </a:rPr>
                  <a:t>o</a:t>
                </a:r>
                <a:r>
                  <a:rPr lang="en-US" dirty="0" smtClean="0">
                    <a:latin typeface="Times New Roman" panose="02020603050405020304" pitchFamily="18" charset="0"/>
                    <a:cs typeface="Times New Roman" panose="02020603050405020304" pitchFamily="18" charset="0"/>
                  </a:rPr>
                  <a:t> , to both original vibrations. </a:t>
                </a:r>
              </a:p>
              <a:p>
                <a:r>
                  <a:rPr lang="en-US" dirty="0" smtClean="0">
                    <a:latin typeface="Times New Roman" panose="02020603050405020304" pitchFamily="18" charset="0"/>
                    <a:cs typeface="Times New Roman" panose="02020603050405020304" pitchFamily="18" charset="0"/>
                  </a:rPr>
                  <a:t>When the difference is </a:t>
                </a:r>
                <a:r>
                  <a:rPr lang="en-US" dirty="0" smtClean="0">
                    <a:latin typeface="Century Schoolbook" panose="02040604050505020304" pitchFamily="18" charset="0"/>
                    <a:cs typeface="Times New Roman" panose="02020603050405020304" pitchFamily="18" charset="0"/>
                  </a:rPr>
                  <a:t>, 3 or any odd multiple of , the result is also a linear vibration, but at right angles to those corresponding to even multiple of . </a:t>
                </a:r>
              </a:p>
              <a:p>
                <a:r>
                  <a:rPr lang="en-US" dirty="0" smtClean="0">
                    <a:latin typeface="Century Schoolbook" panose="02040604050505020304" pitchFamily="18" charset="0"/>
                    <a:cs typeface="Times New Roman" panose="02020603050405020304" pitchFamily="18" charset="0"/>
                  </a:rPr>
                  <a:t>When the phase difference is </a:t>
                </a:r>
                <a14:m>
                  <m:oMath xmlns:m="http://schemas.openxmlformats.org/officeDocument/2006/math">
                    <m:f>
                      <m:fPr>
                        <m:ctrlPr>
                          <a:rPr lang="en-US" i="1" smtClean="0">
                            <a:latin typeface="Cambria Math" panose="02040503050406030204" pitchFamily="18" charset="0"/>
                            <a:cs typeface="Times New Roman" panose="02020603050405020304" pitchFamily="18" charset="0"/>
                          </a:rPr>
                        </m:ctrlPr>
                      </m:fPr>
                      <m:num>
                        <m:r>
                          <a:rPr lang="en-US" i="1" smtClean="0">
                            <a:latin typeface="Cambria Math" panose="02040503050406030204" pitchFamily="18" charset="0"/>
                            <a:ea typeface="Cambria Math" panose="02040503050406030204" pitchFamily="18" charset="0"/>
                            <a:cs typeface="Times New Roman" panose="02020603050405020304" pitchFamily="18" charset="0"/>
                          </a:rPr>
                          <m:t>𝜋</m:t>
                        </m:r>
                      </m:num>
                      <m:den>
                        <m:r>
                          <a:rPr lang="en-US" b="0" i="1" smtClean="0">
                            <a:latin typeface="Cambria Math" panose="02040503050406030204" pitchFamily="18" charset="0"/>
                            <a:cs typeface="Times New Roman" panose="02020603050405020304" pitchFamily="18" charset="0"/>
                          </a:rPr>
                          <m:t>2</m:t>
                        </m:r>
                      </m:den>
                    </m:f>
                    <m:r>
                      <a:rPr lang="en-US" b="0" i="1" smtClean="0">
                        <a:latin typeface="Cambria Math" panose="02040503050406030204" pitchFamily="18" charset="0"/>
                        <a:cs typeface="Times New Roman" panose="02020603050405020304" pitchFamily="18" charset="0"/>
                      </a:rPr>
                      <m:t>, </m:t>
                    </m:r>
                    <m:f>
                      <m:fPr>
                        <m:ctrlPr>
                          <a:rPr lang="en-US" b="0" i="1" smtClean="0">
                            <a:latin typeface="Cambria Math" panose="02040503050406030204" pitchFamily="18" charset="0"/>
                            <a:cs typeface="Times New Roman" panose="02020603050405020304" pitchFamily="18" charset="0"/>
                          </a:rPr>
                        </m:ctrlPr>
                      </m:fPr>
                      <m:num>
                        <m:r>
                          <a:rPr lang="en-US" b="0" i="1" smtClean="0">
                            <a:latin typeface="Cambria Math" panose="02040503050406030204" pitchFamily="18" charset="0"/>
                            <a:cs typeface="Times New Roman" panose="02020603050405020304" pitchFamily="18" charset="0"/>
                          </a:rPr>
                          <m:t>3</m:t>
                        </m:r>
                        <m:r>
                          <a:rPr lang="en-US" b="0" i="1" smtClean="0">
                            <a:latin typeface="Cambria Math" panose="02040503050406030204" pitchFamily="18" charset="0"/>
                            <a:ea typeface="Cambria Math" panose="02040503050406030204" pitchFamily="18" charset="0"/>
                            <a:cs typeface="Times New Roman" panose="02020603050405020304" pitchFamily="18" charset="0"/>
                          </a:rPr>
                          <m:t>𝜋</m:t>
                        </m:r>
                      </m:num>
                      <m:den>
                        <m:r>
                          <a:rPr lang="en-US" b="0" i="1" smtClean="0">
                            <a:latin typeface="Cambria Math" panose="02040503050406030204" pitchFamily="18" charset="0"/>
                            <a:cs typeface="Times New Roman" panose="02020603050405020304" pitchFamily="18" charset="0"/>
                          </a:rPr>
                          <m:t>2</m:t>
                        </m:r>
                      </m:den>
                    </m:f>
                    <m:r>
                      <a:rPr lang="en-US" b="0" i="1" smtClean="0">
                        <a:latin typeface="Cambria Math" panose="02040503050406030204" pitchFamily="18" charset="0"/>
                        <a:cs typeface="Times New Roman" panose="02020603050405020304" pitchFamily="18" charset="0"/>
                      </a:rPr>
                      <m:t> </m:t>
                    </m:r>
                    <m:r>
                      <m:rPr>
                        <m:sty m:val="p"/>
                      </m:rPr>
                      <a:rPr lang="en-US" b="0" i="0" smtClean="0">
                        <a:latin typeface="Cambria Math" panose="02040503050406030204" pitchFamily="18" charset="0"/>
                        <a:cs typeface="Times New Roman" panose="02020603050405020304" pitchFamily="18" charset="0"/>
                      </a:rPr>
                      <m:t>or</m:t>
                    </m:r>
                    <m:r>
                      <a:rPr lang="en-US" b="0" i="0" smtClean="0">
                        <a:latin typeface="Cambria Math" panose="02040503050406030204" pitchFamily="18" charset="0"/>
                        <a:cs typeface="Times New Roman" panose="02020603050405020304" pitchFamily="18" charset="0"/>
                      </a:rPr>
                      <m:t> </m:t>
                    </m:r>
                    <m:r>
                      <m:rPr>
                        <m:sty m:val="p"/>
                      </m:rPr>
                      <a:rPr lang="en-US" b="0" i="0" smtClean="0">
                        <a:latin typeface="Cambria Math" panose="02040503050406030204" pitchFamily="18" charset="0"/>
                        <a:cs typeface="Times New Roman" panose="02020603050405020304" pitchFamily="18" charset="0"/>
                      </a:rPr>
                      <m:t>any</m:t>
                    </m:r>
                    <m:r>
                      <a:rPr lang="en-US" b="0" i="0" smtClean="0">
                        <a:latin typeface="Cambria Math" panose="02040503050406030204" pitchFamily="18" charset="0"/>
                        <a:cs typeface="Times New Roman" panose="02020603050405020304" pitchFamily="18" charset="0"/>
                      </a:rPr>
                      <m:t> </m:t>
                    </m:r>
                    <m:r>
                      <m:rPr>
                        <m:sty m:val="p"/>
                      </m:rPr>
                      <a:rPr lang="en-US" b="0" i="0" smtClean="0">
                        <a:latin typeface="Cambria Math" panose="02040503050406030204" pitchFamily="18" charset="0"/>
                        <a:cs typeface="Times New Roman" panose="02020603050405020304" pitchFamily="18" charset="0"/>
                      </a:rPr>
                      <m:t>odd</m:t>
                    </m:r>
                    <m:r>
                      <a:rPr lang="en-US" b="0" i="0" smtClean="0">
                        <a:latin typeface="Cambria Math" panose="02040503050406030204" pitchFamily="18" charset="0"/>
                        <a:cs typeface="Times New Roman" panose="02020603050405020304" pitchFamily="18" charset="0"/>
                      </a:rPr>
                      <m:t> </m:t>
                    </m:r>
                    <m:r>
                      <m:rPr>
                        <m:sty m:val="p"/>
                      </m:rPr>
                      <a:rPr lang="en-US" b="0" i="0" smtClean="0">
                        <a:latin typeface="Cambria Math" panose="02040503050406030204" pitchFamily="18" charset="0"/>
                        <a:cs typeface="Times New Roman" panose="02020603050405020304" pitchFamily="18" charset="0"/>
                      </a:rPr>
                      <m:t>multiple</m:t>
                    </m:r>
                    <m:r>
                      <a:rPr lang="en-US" b="0" i="0" smtClean="0">
                        <a:latin typeface="Cambria Math" panose="02040503050406030204" pitchFamily="18" charset="0"/>
                        <a:cs typeface="Times New Roman" panose="02020603050405020304" pitchFamily="18" charset="0"/>
                      </a:rPr>
                      <m:t> </m:t>
                    </m:r>
                    <m:r>
                      <m:rPr>
                        <m:sty m:val="p"/>
                      </m:rPr>
                      <a:rPr lang="en-US" b="0" i="0" smtClean="0">
                        <a:latin typeface="Cambria Math" panose="02040503050406030204" pitchFamily="18" charset="0"/>
                        <a:cs typeface="Times New Roman" panose="02020603050405020304" pitchFamily="18" charset="0"/>
                      </a:rPr>
                      <m:t>of</m:t>
                    </m:r>
                    <m:r>
                      <a:rPr lang="en-US" b="0" i="0" smtClean="0">
                        <a:latin typeface="Cambria Math" panose="02040503050406030204" pitchFamily="18" charset="0"/>
                        <a:cs typeface="Times New Roman" panose="02020603050405020304" pitchFamily="18" charset="0"/>
                      </a:rPr>
                      <m:t> </m:t>
                    </m:r>
                    <m:f>
                      <m:fPr>
                        <m:ctrlPr>
                          <a:rPr lang="en-US" i="1">
                            <a:latin typeface="Cambria Math" panose="02040503050406030204" pitchFamily="18" charset="0"/>
                            <a:cs typeface="Times New Roman" panose="02020603050405020304" pitchFamily="18" charset="0"/>
                          </a:rPr>
                        </m:ctrlPr>
                      </m:fPr>
                      <m:num>
                        <m:r>
                          <a:rPr lang="en-US" i="1">
                            <a:latin typeface="Cambria Math" panose="02040503050406030204" pitchFamily="18" charset="0"/>
                            <a:ea typeface="Cambria Math" panose="02040503050406030204" pitchFamily="18" charset="0"/>
                            <a:cs typeface="Times New Roman" panose="02020603050405020304" pitchFamily="18" charset="0"/>
                          </a:rPr>
                          <m:t>𝜋</m:t>
                        </m:r>
                      </m:num>
                      <m:den>
                        <m:r>
                          <a:rPr lang="en-US" i="1">
                            <a:latin typeface="Cambria Math" panose="02040503050406030204" pitchFamily="18" charset="0"/>
                            <a:cs typeface="Times New Roman" panose="02020603050405020304" pitchFamily="18" charset="0"/>
                          </a:rPr>
                          <m:t>2</m:t>
                        </m:r>
                      </m:den>
                    </m:f>
                    <m:r>
                      <a:rPr lang="en-US" b="0" i="0" smtClean="0">
                        <a:latin typeface="Cambria Math" panose="02040503050406030204" pitchFamily="18" charset="0"/>
                        <a:cs typeface="Times New Roman" panose="02020603050405020304" pitchFamily="18" charset="0"/>
                      </a:rPr>
                      <m:t>, </m:t>
                    </m:r>
                    <m:r>
                      <m:rPr>
                        <m:sty m:val="p"/>
                      </m:rPr>
                      <a:rPr lang="en-US" b="0" i="0" smtClean="0">
                        <a:latin typeface="Cambria Math" panose="02040503050406030204" pitchFamily="18" charset="0"/>
                        <a:cs typeface="Times New Roman" panose="02020603050405020304" pitchFamily="18" charset="0"/>
                      </a:rPr>
                      <m:t>the</m:t>
                    </m:r>
                    <m:r>
                      <a:rPr lang="en-US" b="0" i="0" smtClean="0">
                        <a:latin typeface="Cambria Math" panose="02040503050406030204" pitchFamily="18" charset="0"/>
                        <a:cs typeface="Times New Roman" panose="02020603050405020304" pitchFamily="18" charset="0"/>
                      </a:rPr>
                      <m:t> </m:t>
                    </m:r>
                    <m:r>
                      <m:rPr>
                        <m:sty m:val="p"/>
                      </m:rPr>
                      <a:rPr lang="en-US" b="0" i="0" smtClean="0">
                        <a:latin typeface="Cambria Math" panose="02040503050406030204" pitchFamily="18" charset="0"/>
                        <a:cs typeface="Times New Roman" panose="02020603050405020304" pitchFamily="18" charset="0"/>
                      </a:rPr>
                      <m:t>resulting</m:t>
                    </m:r>
                    <m:r>
                      <a:rPr lang="en-US" b="0" i="0" smtClean="0">
                        <a:latin typeface="Cambria Math" panose="02040503050406030204" pitchFamily="18" charset="0"/>
                        <a:cs typeface="Times New Roman" panose="02020603050405020304" pitchFamily="18" charset="0"/>
                      </a:rPr>
                      <m:t> </m:t>
                    </m:r>
                    <m:r>
                      <m:rPr>
                        <m:sty m:val="p"/>
                      </m:rPr>
                      <a:rPr lang="en-US" b="0" i="0" smtClean="0">
                        <a:latin typeface="Cambria Math" panose="02040503050406030204" pitchFamily="18" charset="0"/>
                        <a:cs typeface="Times New Roman" panose="02020603050405020304" pitchFamily="18" charset="0"/>
                      </a:rPr>
                      <m:t>vibration</m:t>
                    </m:r>
                    <m:r>
                      <a:rPr lang="en-US" b="0" i="0" smtClean="0">
                        <a:latin typeface="Cambria Math" panose="02040503050406030204" pitchFamily="18" charset="0"/>
                        <a:cs typeface="Times New Roman" panose="02020603050405020304" pitchFamily="18" charset="0"/>
                      </a:rPr>
                      <m:t> </m:t>
                    </m:r>
                    <m:r>
                      <m:rPr>
                        <m:sty m:val="p"/>
                      </m:rPr>
                      <a:rPr lang="en-US" b="0" i="0" smtClean="0">
                        <a:latin typeface="Cambria Math" panose="02040503050406030204" pitchFamily="18" charset="0"/>
                        <a:cs typeface="Times New Roman" panose="02020603050405020304" pitchFamily="18" charset="0"/>
                      </a:rPr>
                      <m:t>is</m:t>
                    </m:r>
                    <m:r>
                      <a:rPr lang="en-US" b="0" i="0" smtClean="0">
                        <a:latin typeface="Cambria Math" panose="02040503050406030204" pitchFamily="18" charset="0"/>
                        <a:cs typeface="Times New Roman" panose="02020603050405020304" pitchFamily="18" charset="0"/>
                      </a:rPr>
                      <m:t> </m:t>
                    </m:r>
                    <m:r>
                      <m:rPr>
                        <m:sty m:val="p"/>
                      </m:rPr>
                      <a:rPr lang="en-US" b="0" i="0" smtClean="0">
                        <a:latin typeface="Cambria Math" panose="02040503050406030204" pitchFamily="18" charset="0"/>
                        <a:cs typeface="Times New Roman" panose="02020603050405020304" pitchFamily="18" charset="0"/>
                      </a:rPr>
                      <m:t>a</m:t>
                    </m:r>
                    <m:r>
                      <a:rPr lang="en-US" b="0" i="0" smtClean="0">
                        <a:latin typeface="Cambria Math" panose="02040503050406030204" pitchFamily="18" charset="0"/>
                        <a:cs typeface="Times New Roman" panose="02020603050405020304" pitchFamily="18" charset="0"/>
                      </a:rPr>
                      <m:t> </m:t>
                    </m:r>
                    <m:r>
                      <m:rPr>
                        <m:sty m:val="p"/>
                      </m:rPr>
                      <a:rPr lang="en-US" b="0" i="0" smtClean="0">
                        <a:latin typeface="Cambria Math" panose="02040503050406030204" pitchFamily="18" charset="0"/>
                        <a:cs typeface="Times New Roman" panose="02020603050405020304" pitchFamily="18" charset="0"/>
                      </a:rPr>
                      <m:t>circle</m:t>
                    </m:r>
                    <m:r>
                      <a:rPr lang="en-US" b="0" i="0" smtClean="0">
                        <a:latin typeface="Cambria Math" panose="02040503050406030204" pitchFamily="18" charset="0"/>
                        <a:cs typeface="Times New Roman" panose="02020603050405020304" pitchFamily="18" charset="0"/>
                      </a:rPr>
                      <m:t>. </m:t>
                    </m:r>
                  </m:oMath>
                </a14:m>
                <a:endParaRPr lang="en-US" b="0" dirty="0" smtClean="0">
                  <a:latin typeface="Century Schoolbook" panose="02040604050505020304" pitchFamily="18" charset="0"/>
                  <a:cs typeface="Times New Roman" panose="02020603050405020304" pitchFamily="18" charset="0"/>
                </a:endParaRPr>
              </a:p>
              <a:p>
                <a:r>
                  <a:rPr lang="en-US" dirty="0" smtClean="0">
                    <a:latin typeface="Times New Roman" panose="02020603050405020304" pitchFamily="18" charset="0"/>
                    <a:cs typeface="Times New Roman" panose="02020603050405020304" pitchFamily="18" charset="0"/>
                  </a:rPr>
                  <a:t>For all the other phase differences, the resulting vibration is an ellipse. </a:t>
                </a:r>
                <a:endParaRPr lang="en-US" dirty="0">
                  <a:latin typeface="Times New Roman" panose="02020603050405020304" pitchFamily="18"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52617" y="679469"/>
                <a:ext cx="10058400" cy="2591269"/>
              </a:xfrm>
              <a:blipFill>
                <a:blip r:embed="rId2"/>
                <a:stretch>
                  <a:fillRect l="-242" t="-2582" b="-3756"/>
                </a:stretch>
              </a:blipFill>
            </p:spPr>
            <p:txBody>
              <a:bodyPr/>
              <a:lstStyle/>
              <a:p>
                <a:r>
                  <a:rPr lang="en-US">
                    <a:noFill/>
                  </a:rPr>
                  <a:t> </a:t>
                </a:r>
              </a:p>
            </p:txBody>
          </p:sp>
        </mc:Fallback>
      </mc:AlternateContent>
      <p:pic>
        <p:nvPicPr>
          <p:cNvPr id="7" name="Picture 4" descr="https://slideplayer.com/slide/9462490/29/images/4/Handedness+%28sense+of+revolution%29+of+elliptical+polarization%3A+Looking+at+the+approaching+light%2C+if+the+E+vector+revolves+counterclockwise%2C+the+polarization+is+right-handed%2C+with+sind+%3C0.+If+the+E+vector+revolves+clockwise%2C+the+polarization+is+left-handed%2C+with+sind+%3E0.+Many+books+use+the+opposite+definition..jpg"/>
          <p:cNvPicPr>
            <a:picLocks noChangeAspect="1" noChangeArrowheads="1"/>
          </p:cNvPicPr>
          <p:nvPr/>
        </p:nvPicPr>
        <p:blipFill rotWithShape="1">
          <a:blip r:embed="rId3">
            <a:extLst>
              <a:ext uri="{28A0092B-C50C-407E-A947-70E740481C1C}">
                <a14:useLocalDpi xmlns:a14="http://schemas.microsoft.com/office/drawing/2010/main" val="0"/>
              </a:ext>
            </a:extLst>
          </a:blip>
          <a:srcRect l="41717" t="22598" r="-37868" b="47260"/>
          <a:stretch/>
        </p:blipFill>
        <p:spPr bwMode="auto">
          <a:xfrm>
            <a:off x="1433558" y="4382428"/>
            <a:ext cx="11424668" cy="139334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310552346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6309" y="681402"/>
            <a:ext cx="10058400" cy="314021"/>
          </a:xfrm>
        </p:spPr>
        <p:txBody>
          <a:bodyPr>
            <a:normAutofit fontScale="90000"/>
          </a:bodyPr>
          <a:lstStyle/>
          <a:p>
            <a:r>
              <a:rPr lang="en-US" dirty="0" err="1" smtClean="0"/>
              <a:t>Polariscope</a:t>
            </a:r>
            <a:endParaRPr lang="en-US" dirty="0"/>
          </a:p>
        </p:txBody>
      </p:sp>
      <p:sp>
        <p:nvSpPr>
          <p:cNvPr id="3" name="Content Placeholder 2"/>
          <p:cNvSpPr>
            <a:spLocks noGrp="1"/>
          </p:cNvSpPr>
          <p:nvPr>
            <p:ph idx="1"/>
          </p:nvPr>
        </p:nvSpPr>
        <p:spPr>
          <a:xfrm>
            <a:off x="625593" y="1617087"/>
            <a:ext cx="10890731" cy="4733416"/>
          </a:xfrm>
        </p:spPr>
        <p:txBody>
          <a:bodyPr>
            <a:normAutofit/>
          </a:bodyPr>
          <a:lstStyle/>
          <a:p>
            <a:r>
              <a:rPr lang="en-US" dirty="0"/>
              <a:t>The experimental procedure relies on the property of birefringence, as exhibited by certain transparent materials. Birefringence is a phenomenon in which a ray of light passing through a given material experiences two refractive indices. The property of birefringence (or double refraction) is observed in many optical crystals. Upon the application of stresses, </a:t>
            </a:r>
            <a:r>
              <a:rPr lang="en-US" dirty="0" err="1"/>
              <a:t>photoelastic</a:t>
            </a:r>
            <a:r>
              <a:rPr lang="en-US" dirty="0"/>
              <a:t> materials exhibit the property of birefringence, and the magnitude of the refractive indices at each point in the material is directly related to the state of stresses at that point. Information such as maximum shear stress and its orientation are available by analyzing the birefringence with an instrument called a </a:t>
            </a:r>
            <a:r>
              <a:rPr lang="en-US" dirty="0" err="1"/>
              <a:t>polariscope</a:t>
            </a:r>
            <a:r>
              <a:rPr lang="en-US" dirty="0"/>
              <a:t>.</a:t>
            </a:r>
          </a:p>
          <a:p>
            <a:endParaRPr lang="en-US" dirty="0"/>
          </a:p>
          <a:p>
            <a:r>
              <a:rPr lang="en-US" dirty="0"/>
              <a:t>When a ray of light passes through a </a:t>
            </a:r>
            <a:r>
              <a:rPr lang="en-US" dirty="0" err="1"/>
              <a:t>photoelastic</a:t>
            </a:r>
            <a:r>
              <a:rPr lang="en-US" dirty="0"/>
              <a:t> material, its electromagnetic wave components are resolved along the two principal stress directions and each component experiences a different refractive index due to the birefringence. The difference in the refractive indices leads to a relative phase retardation between the two components. </a:t>
            </a:r>
          </a:p>
        </p:txBody>
      </p:sp>
    </p:spTree>
    <p:extLst>
      <p:ext uri="{BB962C8B-B14F-4D97-AF65-F5344CB8AC3E}">
        <p14:creationId xmlns:p14="http://schemas.microsoft.com/office/powerpoint/2010/main" val="101240232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print"/>
          <a:srcRect t="50000" r="5042" b="5692"/>
          <a:stretch/>
        </p:blipFill>
        <p:spPr>
          <a:xfrm>
            <a:off x="928630" y="3644810"/>
            <a:ext cx="9235440" cy="2194560"/>
          </a:xfrm>
          <a:prstGeom prst="rect">
            <a:avLst/>
          </a:prstGeom>
        </p:spPr>
      </p:pic>
      <p:sp>
        <p:nvSpPr>
          <p:cNvPr id="3" name="Rectangle 2"/>
          <p:cNvSpPr/>
          <p:nvPr/>
        </p:nvSpPr>
        <p:spPr>
          <a:xfrm>
            <a:off x="691726" y="278757"/>
            <a:ext cx="10095879" cy="523220"/>
          </a:xfrm>
          <a:prstGeom prst="rect">
            <a:avLst/>
          </a:prstGeom>
        </p:spPr>
        <p:txBody>
          <a:bodyPr wrap="square">
            <a:spAutoFit/>
          </a:bodyPr>
          <a:lstStyle/>
          <a:p>
            <a:r>
              <a:rPr lang="en-US" sz="2800" b="1" dirty="0"/>
              <a:t>Mathematics of </a:t>
            </a:r>
            <a:r>
              <a:rPr lang="en-US" sz="2800" b="1" dirty="0" smtClean="0"/>
              <a:t>Circular </a:t>
            </a:r>
            <a:r>
              <a:rPr lang="en-US" sz="2800" b="1" dirty="0"/>
              <a:t>and Elliptical </a:t>
            </a:r>
            <a:r>
              <a:rPr lang="en-US" sz="2800" b="1" dirty="0" smtClean="0"/>
              <a:t>Polarization</a:t>
            </a:r>
            <a:endParaRPr lang="en-US" sz="2800" b="1" dirty="0"/>
          </a:p>
        </p:txBody>
      </p:sp>
      <p:sp>
        <p:nvSpPr>
          <p:cNvPr id="4" name="TextBox 3"/>
          <p:cNvSpPr txBox="1"/>
          <p:nvPr/>
        </p:nvSpPr>
        <p:spPr>
          <a:xfrm>
            <a:off x="691726" y="1077348"/>
            <a:ext cx="10864384" cy="1754326"/>
          </a:xfrm>
          <a:prstGeom prst="rect">
            <a:avLst/>
          </a:prstGeom>
          <a:noFill/>
        </p:spPr>
        <p:txBody>
          <a:bodyPr wrap="none" rtlCol="0">
            <a:spAutoFit/>
          </a:bodyPr>
          <a:lstStyle/>
          <a:p>
            <a:r>
              <a:rPr lang="en-US" dirty="0" smtClean="0">
                <a:latin typeface="Times" panose="02020603050405020304" pitchFamily="18" charset="0"/>
                <a:cs typeface="Times" panose="02020603050405020304" pitchFamily="18" charset="0"/>
              </a:rPr>
              <a:t>Consider two orthogonally polarized plane waves travelling in the z-direction:</a:t>
            </a:r>
          </a:p>
          <a:p>
            <a:pPr algn="ctr"/>
            <a:r>
              <a:rPr lang="en-US" dirty="0" err="1" smtClean="0">
                <a:latin typeface="Times" panose="02020603050405020304" pitchFamily="18" charset="0"/>
                <a:cs typeface="Times" panose="02020603050405020304" pitchFamily="18" charset="0"/>
              </a:rPr>
              <a:t>E</a:t>
            </a:r>
            <a:r>
              <a:rPr lang="en-US" baseline="-25000" dirty="0" err="1" smtClean="0">
                <a:latin typeface="Times" panose="02020603050405020304" pitchFamily="18" charset="0"/>
                <a:cs typeface="Times" panose="02020603050405020304" pitchFamily="18" charset="0"/>
              </a:rPr>
              <a:t>y</a:t>
            </a:r>
            <a:r>
              <a:rPr lang="en-US" dirty="0" smtClean="0">
                <a:latin typeface="Times" panose="02020603050405020304" pitchFamily="18" charset="0"/>
                <a:cs typeface="Times" panose="02020603050405020304" pitchFamily="18" charset="0"/>
              </a:rPr>
              <a:t> = E</a:t>
            </a:r>
            <a:r>
              <a:rPr lang="en-US" baseline="-25000" dirty="0" smtClean="0">
                <a:latin typeface="Times" panose="02020603050405020304" pitchFamily="18" charset="0"/>
                <a:cs typeface="Times" panose="02020603050405020304" pitchFamily="18" charset="0"/>
              </a:rPr>
              <a:t>1</a:t>
            </a:r>
            <a:r>
              <a:rPr lang="en-US" dirty="0" smtClean="0">
                <a:latin typeface="Times" panose="02020603050405020304" pitchFamily="18" charset="0"/>
                <a:cs typeface="Times" panose="02020603050405020304" pitchFamily="18" charset="0"/>
              </a:rPr>
              <a:t> cos (</a:t>
            </a:r>
            <a:r>
              <a:rPr lang="en-US" dirty="0" err="1" smtClean="0">
                <a:latin typeface="Times" panose="02020603050405020304" pitchFamily="18" charset="0"/>
                <a:cs typeface="Times" panose="02020603050405020304" pitchFamily="18" charset="0"/>
              </a:rPr>
              <a:t>kx</a:t>
            </a:r>
            <a:r>
              <a:rPr lang="en-US" dirty="0" smtClean="0">
                <a:latin typeface="Times" panose="02020603050405020304" pitchFamily="18" charset="0"/>
                <a:cs typeface="Times" panose="02020603050405020304" pitchFamily="18" charset="0"/>
              </a:rPr>
              <a:t> – </a:t>
            </a:r>
            <a:r>
              <a:rPr lang="el-GR" dirty="0" smtClean="0">
                <a:latin typeface="Times" panose="02020603050405020304" pitchFamily="18" charset="0"/>
                <a:cs typeface="Times" panose="02020603050405020304" pitchFamily="18" charset="0"/>
              </a:rPr>
              <a:t>ω</a:t>
            </a:r>
            <a:r>
              <a:rPr lang="en-US" dirty="0" smtClean="0">
                <a:latin typeface="Times" panose="02020603050405020304" pitchFamily="18" charset="0"/>
                <a:cs typeface="Times" panose="02020603050405020304" pitchFamily="18" charset="0"/>
              </a:rPr>
              <a:t>t)</a:t>
            </a:r>
          </a:p>
          <a:p>
            <a:pPr algn="ctr"/>
            <a:r>
              <a:rPr lang="en-US" dirty="0" smtClean="0">
                <a:latin typeface="Times" panose="02020603050405020304" pitchFamily="18" charset="0"/>
                <a:cs typeface="Times" panose="02020603050405020304" pitchFamily="18" charset="0"/>
              </a:rPr>
              <a:t>E</a:t>
            </a:r>
            <a:r>
              <a:rPr lang="en-US" baseline="-25000" dirty="0" smtClean="0">
                <a:latin typeface="Times" panose="02020603050405020304" pitchFamily="18" charset="0"/>
                <a:cs typeface="Times" panose="02020603050405020304" pitchFamily="18" charset="0"/>
              </a:rPr>
              <a:t>x</a:t>
            </a:r>
            <a:r>
              <a:rPr lang="en-US" dirty="0" smtClean="0">
                <a:latin typeface="Times" panose="02020603050405020304" pitchFamily="18" charset="0"/>
                <a:cs typeface="Times" panose="02020603050405020304" pitchFamily="18" charset="0"/>
              </a:rPr>
              <a:t> = E</a:t>
            </a:r>
            <a:r>
              <a:rPr lang="en-US" baseline="-25000" dirty="0" smtClean="0">
                <a:latin typeface="Times" panose="02020603050405020304" pitchFamily="18" charset="0"/>
                <a:cs typeface="Times" panose="02020603050405020304" pitchFamily="18" charset="0"/>
              </a:rPr>
              <a:t>2</a:t>
            </a:r>
            <a:r>
              <a:rPr lang="en-US" dirty="0" smtClean="0">
                <a:latin typeface="Times" panose="02020603050405020304" pitchFamily="18" charset="0"/>
                <a:cs typeface="Times" panose="02020603050405020304" pitchFamily="18" charset="0"/>
              </a:rPr>
              <a:t> cos (</a:t>
            </a:r>
            <a:r>
              <a:rPr lang="en-US" dirty="0" err="1" smtClean="0">
                <a:latin typeface="Times" panose="02020603050405020304" pitchFamily="18" charset="0"/>
                <a:cs typeface="Times" panose="02020603050405020304" pitchFamily="18" charset="0"/>
              </a:rPr>
              <a:t>kx</a:t>
            </a:r>
            <a:r>
              <a:rPr lang="en-US" dirty="0" smtClean="0">
                <a:latin typeface="Times" panose="02020603050405020304" pitchFamily="18" charset="0"/>
                <a:cs typeface="Times" panose="02020603050405020304" pitchFamily="18" charset="0"/>
              </a:rPr>
              <a:t> – </a:t>
            </a:r>
            <a:r>
              <a:rPr lang="el-GR" dirty="0" smtClean="0">
                <a:latin typeface="Times" panose="02020603050405020304" pitchFamily="18" charset="0"/>
                <a:cs typeface="Times" panose="02020603050405020304" pitchFamily="18" charset="0"/>
              </a:rPr>
              <a:t>ω</a:t>
            </a:r>
            <a:r>
              <a:rPr lang="en-US" dirty="0" smtClean="0">
                <a:latin typeface="Times" panose="02020603050405020304" pitchFamily="18" charset="0"/>
                <a:cs typeface="Times" panose="02020603050405020304" pitchFamily="18" charset="0"/>
              </a:rPr>
              <a:t>t + </a:t>
            </a:r>
            <a:r>
              <a:rPr lang="el-GR" dirty="0" smtClean="0">
                <a:latin typeface="Times" panose="02020603050405020304" pitchFamily="18" charset="0"/>
                <a:cs typeface="Times" panose="02020603050405020304" pitchFamily="18" charset="0"/>
              </a:rPr>
              <a:t>ϕ</a:t>
            </a:r>
            <a:r>
              <a:rPr lang="en-US" dirty="0" smtClean="0">
                <a:latin typeface="Times" panose="02020603050405020304" pitchFamily="18" charset="0"/>
                <a:cs typeface="Times" panose="02020603050405020304" pitchFamily="18" charset="0"/>
              </a:rPr>
              <a:t>)</a:t>
            </a:r>
          </a:p>
          <a:p>
            <a:endParaRPr lang="en-US" dirty="0">
              <a:latin typeface="Times" panose="02020603050405020304" pitchFamily="18" charset="0"/>
              <a:cs typeface="Times" panose="02020603050405020304" pitchFamily="18" charset="0"/>
            </a:endParaRPr>
          </a:p>
          <a:p>
            <a:r>
              <a:rPr lang="en-US" dirty="0" smtClean="0">
                <a:latin typeface="Times" panose="02020603050405020304" pitchFamily="18" charset="0"/>
                <a:cs typeface="Times" panose="02020603050405020304" pitchFamily="18" charset="0"/>
              </a:rPr>
              <a:t>The amplitudes of the two waves (E</a:t>
            </a:r>
            <a:r>
              <a:rPr lang="en-US" baseline="-25000" dirty="0" smtClean="0">
                <a:latin typeface="Times" panose="02020603050405020304" pitchFamily="18" charset="0"/>
                <a:cs typeface="Times" panose="02020603050405020304" pitchFamily="18" charset="0"/>
              </a:rPr>
              <a:t>x</a:t>
            </a:r>
            <a:r>
              <a:rPr lang="en-US" dirty="0" smtClean="0">
                <a:latin typeface="Times" panose="02020603050405020304" pitchFamily="18" charset="0"/>
                <a:cs typeface="Times" panose="02020603050405020304" pitchFamily="18" charset="0"/>
              </a:rPr>
              <a:t> and </a:t>
            </a:r>
            <a:r>
              <a:rPr lang="en-US" dirty="0" err="1" smtClean="0">
                <a:latin typeface="Times" panose="02020603050405020304" pitchFamily="18" charset="0"/>
                <a:cs typeface="Times" panose="02020603050405020304" pitchFamily="18" charset="0"/>
              </a:rPr>
              <a:t>E</a:t>
            </a:r>
            <a:r>
              <a:rPr lang="en-US" baseline="-25000" dirty="0" err="1" smtClean="0">
                <a:latin typeface="Times" panose="02020603050405020304" pitchFamily="18" charset="0"/>
                <a:cs typeface="Times" panose="02020603050405020304" pitchFamily="18" charset="0"/>
              </a:rPr>
              <a:t>y</a:t>
            </a:r>
            <a:r>
              <a:rPr lang="en-US" dirty="0" smtClean="0">
                <a:latin typeface="Times" panose="02020603050405020304" pitchFamily="18" charset="0"/>
                <a:cs typeface="Times" panose="02020603050405020304" pitchFamily="18" charset="0"/>
              </a:rPr>
              <a:t>) and their relative phase </a:t>
            </a:r>
            <a:r>
              <a:rPr lang="el-GR" dirty="0" smtClean="0">
                <a:latin typeface="Times" panose="02020603050405020304" pitchFamily="18" charset="0"/>
                <a:cs typeface="Times" panose="02020603050405020304" pitchFamily="18" charset="0"/>
              </a:rPr>
              <a:t>ϕ</a:t>
            </a:r>
            <a:r>
              <a:rPr lang="en-US" dirty="0" smtClean="0">
                <a:latin typeface="Times" panose="02020603050405020304" pitchFamily="18" charset="0"/>
                <a:cs typeface="Times" panose="02020603050405020304" pitchFamily="18" charset="0"/>
              </a:rPr>
              <a:t>, determine the resultant polarization state:  </a:t>
            </a:r>
          </a:p>
          <a:p>
            <a:endParaRPr lang="en-US" dirty="0">
              <a:latin typeface="Times" panose="02020603050405020304" pitchFamily="18" charset="0"/>
              <a:cs typeface="Times" panose="02020603050405020304" pitchFamily="18" charset="0"/>
            </a:endParaRPr>
          </a:p>
        </p:txBody>
      </p:sp>
    </p:spTree>
    <p:extLst>
      <p:ext uri="{BB962C8B-B14F-4D97-AF65-F5344CB8AC3E}">
        <p14:creationId xmlns:p14="http://schemas.microsoft.com/office/powerpoint/2010/main" val="33085052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584444"/>
          </a:xfrm>
        </p:spPr>
        <p:txBody>
          <a:bodyPr>
            <a:normAutofit fontScale="90000"/>
          </a:bodyPr>
          <a:lstStyle/>
          <a:p>
            <a:r>
              <a:rPr lang="en-US" sz="3600" b="1" dirty="0" smtClean="0">
                <a:solidFill>
                  <a:srgbClr val="C00000"/>
                </a:solidFill>
                <a:latin typeface="Times New Roman" panose="02020603050405020304" pitchFamily="18" charset="0"/>
                <a:cs typeface="Times New Roman" panose="02020603050405020304" pitchFamily="18" charset="0"/>
              </a:rPr>
              <a:t>Types of polarization</a:t>
            </a:r>
            <a:endParaRPr lang="en-US" sz="3600" b="1" dirty="0">
              <a:solidFill>
                <a:srgbClr val="C00000"/>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838200" y="1262917"/>
            <a:ext cx="10515600" cy="2488468"/>
          </a:xfrm>
        </p:spPr>
        <p:txBody>
          <a:bodyPr>
            <a:normAutofit/>
          </a:bodyPr>
          <a:lstStyle/>
          <a:p>
            <a:pPr lvl="0"/>
            <a:r>
              <a:rPr lang="en-US" sz="2400" dirty="0">
                <a:latin typeface="Times New Roman" panose="02020603050405020304" pitchFamily="18" charset="0"/>
                <a:cs typeface="Times New Roman" panose="02020603050405020304" pitchFamily="18" charset="0"/>
              </a:rPr>
              <a:t>When the vibrations are confined along a single direction at right angles to the direction of propagation the light is said to be </a:t>
            </a:r>
            <a:r>
              <a:rPr lang="en-US" sz="2400" b="1" dirty="0">
                <a:solidFill>
                  <a:srgbClr val="0070C0"/>
                </a:solidFill>
                <a:latin typeface="Times New Roman" panose="02020603050405020304" pitchFamily="18" charset="0"/>
                <a:cs typeface="Times New Roman" panose="02020603050405020304" pitchFamily="18" charset="0"/>
              </a:rPr>
              <a:t>PLANE POLARIZED.</a:t>
            </a:r>
          </a:p>
          <a:p>
            <a:pPr lvl="0"/>
            <a:r>
              <a:rPr lang="en-US" sz="2400" dirty="0">
                <a:latin typeface="Times New Roman" panose="02020603050405020304" pitchFamily="18" charset="0"/>
                <a:cs typeface="Times New Roman" panose="02020603050405020304" pitchFamily="18" charset="0"/>
              </a:rPr>
              <a:t>If the vibrations are along a circle it is called </a:t>
            </a:r>
            <a:r>
              <a:rPr lang="en-US" sz="2400" b="1" dirty="0">
                <a:solidFill>
                  <a:srgbClr val="0070C0"/>
                </a:solidFill>
                <a:latin typeface="Times New Roman" panose="02020603050405020304" pitchFamily="18" charset="0"/>
                <a:cs typeface="Times New Roman" panose="02020603050405020304" pitchFamily="18" charset="0"/>
              </a:rPr>
              <a:t>CIRCULARLY POLARIZED LIGHT.</a:t>
            </a:r>
          </a:p>
          <a:p>
            <a:pPr lvl="0"/>
            <a:r>
              <a:rPr lang="en-US" sz="2400" dirty="0">
                <a:latin typeface="Times New Roman" panose="02020603050405020304" pitchFamily="18" charset="0"/>
                <a:cs typeface="Times New Roman" panose="02020603050405020304" pitchFamily="18" charset="0"/>
              </a:rPr>
              <a:t>If the vibrations are along an ellipse it is called </a:t>
            </a:r>
            <a:r>
              <a:rPr lang="en-US" sz="2400" b="1" dirty="0">
                <a:solidFill>
                  <a:srgbClr val="0070C0"/>
                </a:solidFill>
                <a:latin typeface="Times New Roman" panose="02020603050405020304" pitchFamily="18" charset="0"/>
                <a:cs typeface="Times New Roman" panose="02020603050405020304" pitchFamily="18" charset="0"/>
              </a:rPr>
              <a:t>ELLIPTICALLY POLARIZED LIGHT.</a:t>
            </a:r>
          </a:p>
          <a:p>
            <a:endParaRPr lang="en-US" dirty="0"/>
          </a:p>
        </p:txBody>
      </p:sp>
      <p:pic>
        <p:nvPicPr>
          <p:cNvPr id="5122" name="Picture 2" descr="http://hyperphysics.phy-astr.gsu.edu/hbase/phyopt/imgpho/polcl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00898" y="3500602"/>
            <a:ext cx="7018948" cy="3357398"/>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27353746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0488" y="203079"/>
            <a:ext cx="10515600" cy="863721"/>
          </a:xfrm>
        </p:spPr>
        <p:txBody>
          <a:bodyPr>
            <a:normAutofit fontScale="90000"/>
          </a:bodyPr>
          <a:lstStyle/>
          <a:p>
            <a:r>
              <a:rPr lang="en-US" sz="3200" b="1" dirty="0" smtClean="0">
                <a:solidFill>
                  <a:srgbClr val="C00000"/>
                </a:solidFill>
                <a:latin typeface="Times New Roman" panose="02020603050405020304" pitchFamily="18" charset="0"/>
                <a:cs typeface="Times New Roman" panose="02020603050405020304" pitchFamily="18" charset="0"/>
              </a:rPr>
              <a:t>Electromagnetic Theory Of Light And Polarization </a:t>
            </a:r>
            <a:endParaRPr lang="en-US" sz="3200" b="1" dirty="0">
              <a:solidFill>
                <a:srgbClr val="C00000"/>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492888" y="1282457"/>
            <a:ext cx="10515600" cy="4351338"/>
          </a:xfrm>
        </p:spPr>
        <p:txBody>
          <a:bodyPr>
            <a:normAutofit/>
          </a:bodyPr>
          <a:lstStyle/>
          <a:p>
            <a:r>
              <a:rPr lang="en-US" sz="2400" dirty="0">
                <a:latin typeface="Times New Roman" panose="02020603050405020304" pitchFamily="18" charset="0"/>
                <a:cs typeface="Times New Roman" panose="02020603050405020304" pitchFamily="18" charset="0"/>
              </a:rPr>
              <a:t>T</a:t>
            </a:r>
            <a:r>
              <a:rPr lang="en-US" sz="2400" dirty="0" smtClean="0">
                <a:latin typeface="Times New Roman" panose="02020603050405020304" pitchFamily="18" charset="0"/>
                <a:cs typeface="Times New Roman" panose="02020603050405020304" pitchFamily="18" charset="0"/>
              </a:rPr>
              <a:t>he electromagnetic waves emitted by any common source of light (such as the Sun or a bulb) are polarized randomly, or </a:t>
            </a:r>
            <a:r>
              <a:rPr lang="en-US" sz="2400" dirty="0" err="1" smtClean="0">
                <a:latin typeface="Times New Roman" panose="02020603050405020304" pitchFamily="18" charset="0"/>
                <a:cs typeface="Times New Roman" panose="02020603050405020304" pitchFamily="18" charset="0"/>
              </a:rPr>
              <a:t>unpolarized</a:t>
            </a:r>
            <a:r>
              <a:rPr lang="en-US" sz="2400" dirty="0" smtClean="0">
                <a:latin typeface="Times New Roman" panose="02020603050405020304" pitchFamily="18" charset="0"/>
                <a:cs typeface="Times New Roman" panose="02020603050405020304" pitchFamily="18" charset="0"/>
              </a:rPr>
              <a:t> (the two terms mean the same thing).That is, the electric field at any given point is always perpendicular to the direction of travel of the waves but changes directions randomly.</a:t>
            </a:r>
          </a:p>
          <a:p>
            <a:pPr marL="0" indent="0">
              <a:buNone/>
            </a:pPr>
            <a:endParaRPr lang="en-US" sz="2400" dirty="0" smtClean="0">
              <a:latin typeface="Times New Roman" panose="02020603050405020304" pitchFamily="18" charset="0"/>
              <a:cs typeface="Times New Roman" panose="02020603050405020304" pitchFamily="18" charset="0"/>
            </a:endParaRPr>
          </a:p>
          <a:p>
            <a:r>
              <a:rPr lang="en-US" sz="2400" dirty="0" smtClean="0">
                <a:latin typeface="Times New Roman" panose="02020603050405020304" pitchFamily="18" charset="0"/>
                <a:cs typeface="Times New Roman" panose="02020603050405020304" pitchFamily="18" charset="0"/>
              </a:rPr>
              <a:t>EMR has periodic electric and </a:t>
            </a:r>
            <a:r>
              <a:rPr lang="en-US" sz="2400" dirty="0" err="1" smtClean="0">
                <a:latin typeface="Times New Roman" panose="02020603050405020304" pitchFamily="18" charset="0"/>
                <a:cs typeface="Times New Roman" panose="02020603050405020304" pitchFamily="18" charset="0"/>
              </a:rPr>
              <a:t>magentic</a:t>
            </a:r>
            <a:r>
              <a:rPr lang="en-US" sz="2400" dirty="0" smtClean="0">
                <a:latin typeface="Times New Roman" panose="02020603050405020304" pitchFamily="18" charset="0"/>
                <a:cs typeface="Times New Roman" panose="02020603050405020304" pitchFamily="18" charset="0"/>
              </a:rPr>
              <a:t> vibrations in mutually perpendicular plane at right angles to the direction of wave propagation. </a:t>
            </a:r>
          </a:p>
          <a:p>
            <a:pPr marL="0" indent="0">
              <a:buNone/>
            </a:pPr>
            <a:endParaRPr lang="en-US" sz="2400" dirty="0" smtClean="0">
              <a:latin typeface="Times New Roman" panose="02020603050405020304" pitchFamily="18" charset="0"/>
              <a:cs typeface="Times New Roman" panose="02020603050405020304" pitchFamily="18" charset="0"/>
            </a:endParaRPr>
          </a:p>
          <a:p>
            <a:r>
              <a:rPr lang="en-US" sz="2400" b="1" dirty="0" smtClean="0">
                <a:solidFill>
                  <a:schemeClr val="accent5">
                    <a:lumMod val="50000"/>
                  </a:schemeClr>
                </a:solidFill>
                <a:latin typeface="Times New Roman" panose="02020603050405020304" pitchFamily="18" charset="0"/>
                <a:cs typeface="Times New Roman" panose="02020603050405020304" pitchFamily="18" charset="0"/>
              </a:rPr>
              <a:t>Polarization :</a:t>
            </a:r>
            <a:r>
              <a:rPr lang="en-US" sz="2400" dirty="0" smtClean="0">
                <a:latin typeface="Times New Roman" panose="02020603050405020304" pitchFamily="18" charset="0"/>
                <a:cs typeface="Times New Roman" panose="02020603050405020304" pitchFamily="18" charset="0"/>
              </a:rPr>
              <a:t>Electromagnetic </a:t>
            </a:r>
            <a:r>
              <a:rPr lang="en-US" sz="2400" dirty="0">
                <a:latin typeface="Times New Roman" panose="02020603050405020304" pitchFamily="18" charset="0"/>
                <a:cs typeface="Times New Roman" panose="02020603050405020304" pitchFamily="18" charset="0"/>
              </a:rPr>
              <a:t>waves are </a:t>
            </a:r>
            <a:r>
              <a:rPr lang="en-US" sz="2400" b="1" dirty="0">
                <a:solidFill>
                  <a:schemeClr val="accent5">
                    <a:lumMod val="50000"/>
                  </a:schemeClr>
                </a:solidFill>
                <a:latin typeface="Times New Roman" panose="02020603050405020304" pitchFamily="18" charset="0"/>
                <a:cs typeface="Times New Roman" panose="02020603050405020304" pitchFamily="18" charset="0"/>
              </a:rPr>
              <a:t>polarized</a:t>
            </a:r>
            <a:r>
              <a:rPr lang="en-US" sz="2400" b="1" dirty="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if </a:t>
            </a:r>
            <a:r>
              <a:rPr lang="en-US" sz="2400" dirty="0" smtClean="0">
                <a:latin typeface="Times New Roman" panose="02020603050405020304" pitchFamily="18" charset="0"/>
                <a:cs typeface="Times New Roman" panose="02020603050405020304" pitchFamily="18" charset="0"/>
              </a:rPr>
              <a:t>their electric </a:t>
            </a:r>
            <a:r>
              <a:rPr lang="en-US" sz="2400" dirty="0">
                <a:latin typeface="Times New Roman" panose="02020603050405020304" pitchFamily="18" charset="0"/>
                <a:cs typeface="Times New Roman" panose="02020603050405020304" pitchFamily="18" charset="0"/>
              </a:rPr>
              <a:t>field vectors are all in a single plane, called the </a:t>
            </a:r>
            <a:r>
              <a:rPr lang="en-US" sz="2400" i="1" dirty="0">
                <a:latin typeface="Times New Roman" panose="02020603050405020304" pitchFamily="18" charset="0"/>
                <a:cs typeface="Times New Roman" panose="02020603050405020304" pitchFamily="18" charset="0"/>
              </a:rPr>
              <a:t>plane of </a:t>
            </a:r>
            <a:r>
              <a:rPr lang="en-US" sz="2400" i="1" dirty="0" smtClean="0">
                <a:latin typeface="Times New Roman" panose="02020603050405020304" pitchFamily="18" charset="0"/>
                <a:cs typeface="Times New Roman" panose="02020603050405020304" pitchFamily="18" charset="0"/>
              </a:rPr>
              <a:t>oscillation. </a:t>
            </a:r>
            <a:r>
              <a:rPr lang="en-US" sz="2400" dirty="0" smtClean="0">
                <a:latin typeface="Times New Roman" panose="02020603050405020304" pitchFamily="18" charset="0"/>
                <a:cs typeface="Times New Roman" panose="02020603050405020304" pitchFamily="18" charset="0"/>
              </a:rPr>
              <a:t>Light </a:t>
            </a:r>
            <a:r>
              <a:rPr lang="en-US" sz="2400" dirty="0">
                <a:latin typeface="Times New Roman" panose="02020603050405020304" pitchFamily="18" charset="0"/>
                <a:cs typeface="Times New Roman" panose="02020603050405020304" pitchFamily="18" charset="0"/>
              </a:rPr>
              <a:t>waves from common sources are not polarized; </a:t>
            </a:r>
            <a:r>
              <a:rPr lang="en-US" sz="2400" dirty="0" smtClean="0">
                <a:latin typeface="Times New Roman" panose="02020603050405020304" pitchFamily="18" charset="0"/>
                <a:cs typeface="Times New Roman" panose="02020603050405020304" pitchFamily="18" charset="0"/>
              </a:rPr>
              <a:t>that is</a:t>
            </a:r>
            <a:r>
              <a:rPr lang="en-US" sz="2400" dirty="0">
                <a:latin typeface="Times New Roman" panose="02020603050405020304" pitchFamily="18" charset="0"/>
                <a:cs typeface="Times New Roman" panose="02020603050405020304" pitchFamily="18" charset="0"/>
              </a:rPr>
              <a:t>, they are </a:t>
            </a:r>
            <a:r>
              <a:rPr lang="en-US" sz="2400" b="1" dirty="0" err="1">
                <a:solidFill>
                  <a:schemeClr val="accent5">
                    <a:lumMod val="50000"/>
                  </a:schemeClr>
                </a:solidFill>
                <a:latin typeface="Times New Roman" panose="02020603050405020304" pitchFamily="18" charset="0"/>
                <a:cs typeface="Times New Roman" panose="02020603050405020304" pitchFamily="18" charset="0"/>
              </a:rPr>
              <a:t>unpolarized</a:t>
            </a:r>
            <a:r>
              <a:rPr lang="en-US" sz="2400" dirty="0">
                <a:latin typeface="Times New Roman" panose="02020603050405020304" pitchFamily="18" charset="0"/>
                <a:cs typeface="Times New Roman" panose="02020603050405020304" pitchFamily="18" charset="0"/>
              </a:rPr>
              <a:t>, or </a:t>
            </a:r>
            <a:r>
              <a:rPr lang="en-US" sz="2400" b="1" dirty="0">
                <a:solidFill>
                  <a:schemeClr val="accent5">
                    <a:lumMod val="50000"/>
                  </a:schemeClr>
                </a:solidFill>
                <a:latin typeface="Times New Roman" panose="02020603050405020304" pitchFamily="18" charset="0"/>
                <a:cs typeface="Times New Roman" panose="02020603050405020304" pitchFamily="18" charset="0"/>
              </a:rPr>
              <a:t>polarized </a:t>
            </a:r>
            <a:r>
              <a:rPr lang="en-US" sz="2400" b="1" dirty="0" smtClean="0">
                <a:solidFill>
                  <a:schemeClr val="accent5">
                    <a:lumMod val="50000"/>
                  </a:schemeClr>
                </a:solidFill>
                <a:latin typeface="Times New Roman" panose="02020603050405020304" pitchFamily="18" charset="0"/>
                <a:cs typeface="Times New Roman" panose="02020603050405020304" pitchFamily="18" charset="0"/>
              </a:rPr>
              <a:t>randomly</a:t>
            </a:r>
            <a:r>
              <a:rPr lang="en-US" sz="2400"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25831711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5925" y="430440"/>
            <a:ext cx="10515600" cy="624637"/>
          </a:xfrm>
        </p:spPr>
        <p:txBody>
          <a:bodyPr>
            <a:normAutofit fontScale="90000"/>
          </a:bodyPr>
          <a:lstStyle/>
          <a:p>
            <a:r>
              <a:rPr lang="en-US" sz="4000" b="1" dirty="0" smtClean="0">
                <a:solidFill>
                  <a:srgbClr val="C00000"/>
                </a:solidFill>
                <a:latin typeface="Times New Roman" panose="02020603050405020304" pitchFamily="18" charset="0"/>
                <a:cs typeface="Times New Roman" panose="02020603050405020304" pitchFamily="18" charset="0"/>
              </a:rPr>
              <a:t>Linearly Polarized Light</a:t>
            </a:r>
            <a:endParaRPr lang="en-US" sz="4000" b="1" dirty="0">
              <a:solidFill>
                <a:srgbClr val="C00000"/>
              </a:solidFill>
              <a:latin typeface="Times New Roman" panose="02020603050405020304" pitchFamily="18" charset="0"/>
              <a:cs typeface="Times New Roman" panose="02020603050405020304" pitchFamily="18" charset="0"/>
            </a:endParaRPr>
          </a:p>
        </p:txBody>
      </p:sp>
      <p:pic>
        <p:nvPicPr>
          <p:cNvPr id="6" name="Polarization-example-with-linear-polarizers">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597025" y="2120900"/>
            <a:ext cx="9002713" cy="4051300"/>
          </a:xfrm>
        </p:spPr>
      </p:pic>
    </p:spTree>
    <p:extLst>
      <p:ext uri="{BB962C8B-B14F-4D97-AF65-F5344CB8AC3E}">
        <p14:creationId xmlns:p14="http://schemas.microsoft.com/office/powerpoint/2010/main" val="9539266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2886961" y="1737157"/>
            <a:ext cx="6585838" cy="2429727"/>
          </a:xfrm>
          <a:prstGeom prst="rect">
            <a:avLst/>
          </a:prstGeom>
        </p:spPr>
      </p:pic>
      <p:sp>
        <p:nvSpPr>
          <p:cNvPr id="2" name="TextBox 1"/>
          <p:cNvSpPr txBox="1"/>
          <p:nvPr/>
        </p:nvSpPr>
        <p:spPr>
          <a:xfrm>
            <a:off x="644769" y="375139"/>
            <a:ext cx="10644554" cy="584775"/>
          </a:xfrm>
          <a:prstGeom prst="rect">
            <a:avLst/>
          </a:prstGeom>
          <a:noFill/>
        </p:spPr>
        <p:txBody>
          <a:bodyPr wrap="square" rtlCol="0">
            <a:spAutoFit/>
          </a:bodyPr>
          <a:lstStyle/>
          <a:p>
            <a:r>
              <a:rPr lang="en-US" sz="3200" b="1" dirty="0" smtClean="0">
                <a:solidFill>
                  <a:srgbClr val="C00000"/>
                </a:solidFill>
                <a:latin typeface="Times New Roman" panose="02020603050405020304" pitchFamily="18" charset="0"/>
                <a:cs typeface="Times New Roman" panose="02020603050405020304" pitchFamily="18" charset="0"/>
              </a:rPr>
              <a:t>Representation of </a:t>
            </a:r>
            <a:r>
              <a:rPr lang="en-US" sz="3200" b="1" dirty="0" err="1" smtClean="0">
                <a:solidFill>
                  <a:srgbClr val="C00000"/>
                </a:solidFill>
                <a:latin typeface="Times New Roman" panose="02020603050405020304" pitchFamily="18" charset="0"/>
                <a:cs typeface="Times New Roman" panose="02020603050405020304" pitchFamily="18" charset="0"/>
              </a:rPr>
              <a:t>unpolarized</a:t>
            </a:r>
            <a:r>
              <a:rPr lang="en-US" sz="3200" b="1" dirty="0" smtClean="0">
                <a:solidFill>
                  <a:srgbClr val="C00000"/>
                </a:solidFill>
                <a:latin typeface="Times New Roman" panose="02020603050405020304" pitchFamily="18" charset="0"/>
                <a:cs typeface="Times New Roman" panose="02020603050405020304" pitchFamily="18" charset="0"/>
              </a:rPr>
              <a:t> wave and polarized wave</a:t>
            </a:r>
            <a:endParaRPr lang="en-US" sz="3200" b="1" dirty="0">
              <a:solidFill>
                <a:srgbClr val="C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107483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4103" y="412638"/>
            <a:ext cx="9675812" cy="571046"/>
          </a:xfrm>
        </p:spPr>
        <p:txBody>
          <a:bodyPr>
            <a:normAutofit fontScale="90000"/>
          </a:bodyPr>
          <a:lstStyle/>
          <a:p>
            <a:r>
              <a:rPr lang="en-US" sz="3200" b="1" dirty="0" smtClean="0">
                <a:solidFill>
                  <a:schemeClr val="accent5">
                    <a:lumMod val="50000"/>
                  </a:schemeClr>
                </a:solidFill>
                <a:latin typeface="Times New Roman" panose="02020603050405020304" pitchFamily="18" charset="0"/>
                <a:cs typeface="Times New Roman" panose="02020603050405020304" pitchFamily="18" charset="0"/>
              </a:rPr>
              <a:t>Comparison between </a:t>
            </a:r>
            <a:r>
              <a:rPr lang="en-US" sz="3200" b="1" dirty="0" err="1" smtClean="0">
                <a:solidFill>
                  <a:schemeClr val="accent5">
                    <a:lumMod val="50000"/>
                  </a:schemeClr>
                </a:solidFill>
                <a:latin typeface="Times New Roman" panose="02020603050405020304" pitchFamily="18" charset="0"/>
                <a:cs typeface="Times New Roman" panose="02020603050405020304" pitchFamily="18" charset="0"/>
              </a:rPr>
              <a:t>unpolarized</a:t>
            </a:r>
            <a:r>
              <a:rPr lang="en-US" sz="3200" b="1" dirty="0" smtClean="0">
                <a:solidFill>
                  <a:schemeClr val="accent5">
                    <a:lumMod val="50000"/>
                  </a:schemeClr>
                </a:solidFill>
                <a:latin typeface="Times New Roman" panose="02020603050405020304" pitchFamily="18" charset="0"/>
                <a:cs typeface="Times New Roman" panose="02020603050405020304" pitchFamily="18" charset="0"/>
              </a:rPr>
              <a:t> and polarized light</a:t>
            </a:r>
            <a:endParaRPr lang="en-US" sz="3200" b="1" dirty="0">
              <a:solidFill>
                <a:schemeClr val="accent5">
                  <a:lumMod val="50000"/>
                </a:schemeClr>
              </a:solidFill>
              <a:latin typeface="Times New Roman" panose="02020603050405020304" pitchFamily="18" charset="0"/>
              <a:cs typeface="Times New Roman" panose="02020603050405020304" pitchFamily="18" charset="0"/>
            </a:endParaRPr>
          </a:p>
        </p:txBody>
      </p:sp>
      <p:sp>
        <p:nvSpPr>
          <p:cNvPr id="3" name="Text Placeholder 2"/>
          <p:cNvSpPr>
            <a:spLocks noGrp="1"/>
          </p:cNvSpPr>
          <p:nvPr>
            <p:ph type="body" idx="1"/>
          </p:nvPr>
        </p:nvSpPr>
        <p:spPr>
          <a:xfrm>
            <a:off x="657225" y="1230923"/>
            <a:ext cx="5157787" cy="433232"/>
          </a:xfrm>
        </p:spPr>
        <p:txBody>
          <a:bodyPr/>
          <a:lstStyle/>
          <a:p>
            <a:r>
              <a:rPr lang="en-US" dirty="0" err="1" smtClean="0">
                <a:solidFill>
                  <a:srgbClr val="C00000"/>
                </a:solidFill>
                <a:latin typeface="Times New Roman" panose="02020603050405020304" pitchFamily="18" charset="0"/>
                <a:cs typeface="Times New Roman" panose="02020603050405020304" pitchFamily="18" charset="0"/>
              </a:rPr>
              <a:t>Unpolarized</a:t>
            </a:r>
            <a:r>
              <a:rPr lang="en-US" dirty="0" smtClean="0">
                <a:solidFill>
                  <a:srgbClr val="C00000"/>
                </a:solidFill>
                <a:latin typeface="Times New Roman" panose="02020603050405020304" pitchFamily="18" charset="0"/>
                <a:cs typeface="Times New Roman" panose="02020603050405020304" pitchFamily="18" charset="0"/>
              </a:rPr>
              <a:t> Light</a:t>
            </a:r>
            <a:endParaRPr lang="en-US" dirty="0">
              <a:solidFill>
                <a:srgbClr val="C00000"/>
              </a:solidFill>
              <a:latin typeface="Times New Roman" panose="02020603050405020304" pitchFamily="18" charset="0"/>
              <a:cs typeface="Times New Roman" panose="02020603050405020304" pitchFamily="18" charset="0"/>
            </a:endParaRPr>
          </a:p>
        </p:txBody>
      </p:sp>
      <p:sp>
        <p:nvSpPr>
          <p:cNvPr id="8" name="Content Placeholder 7"/>
          <p:cNvSpPr>
            <a:spLocks noGrp="1"/>
          </p:cNvSpPr>
          <p:nvPr>
            <p:ph sz="half" idx="2"/>
          </p:nvPr>
        </p:nvSpPr>
        <p:spPr>
          <a:xfrm>
            <a:off x="483621" y="1862818"/>
            <a:ext cx="5157787" cy="3684588"/>
          </a:xfrm>
        </p:spPr>
        <p:txBody>
          <a:bodyPr>
            <a:normAutofit/>
          </a:bodyPr>
          <a:lstStyle/>
          <a:p>
            <a:r>
              <a:rPr lang="en-US" sz="2400" dirty="0" smtClean="0">
                <a:latin typeface="Times New Roman" panose="02020603050405020304" pitchFamily="18" charset="0"/>
                <a:cs typeface="Times New Roman" panose="02020603050405020304" pitchFamily="18" charset="0"/>
              </a:rPr>
              <a:t>The light waves that have vibrations occurring within them at random angles without any plane.</a:t>
            </a:r>
          </a:p>
          <a:p>
            <a:r>
              <a:rPr lang="en-US" sz="2400" dirty="0" smtClean="0">
                <a:latin typeface="Times New Roman" panose="02020603050405020304" pitchFamily="18" charset="0"/>
                <a:cs typeface="Times New Roman" panose="02020603050405020304" pitchFamily="18" charset="0"/>
              </a:rPr>
              <a:t>The phase difference does not exist, and the changes in the electric field take place at random speeds.</a:t>
            </a:r>
          </a:p>
          <a:p>
            <a:r>
              <a:rPr lang="en-US" sz="2400" dirty="0">
                <a:latin typeface="Times New Roman" panose="02020603050405020304" pitchFamily="18" charset="0"/>
                <a:cs typeface="Times New Roman" panose="02020603050405020304" pitchFamily="18" charset="0"/>
              </a:rPr>
              <a:t>Produced by conventional light sources</a:t>
            </a:r>
            <a:r>
              <a:rPr lang="en-US" sz="2400" dirty="0" smtClean="0">
                <a:latin typeface="Times New Roman" panose="02020603050405020304" pitchFamily="18" charset="0"/>
                <a:cs typeface="Times New Roman" panose="02020603050405020304" pitchFamily="18" charset="0"/>
              </a:rPr>
              <a:t>.</a:t>
            </a:r>
          </a:p>
          <a:p>
            <a:r>
              <a:rPr lang="en-US" sz="2400" dirty="0" smtClean="0">
                <a:latin typeface="Times New Roman" panose="02020603050405020304" pitchFamily="18" charset="0"/>
                <a:cs typeface="Times New Roman" panose="02020603050405020304" pitchFamily="18" charset="0"/>
              </a:rPr>
              <a:t>It is represented by </a:t>
            </a:r>
          </a:p>
          <a:p>
            <a:endParaRPr lang="en-US" dirty="0" smtClean="0"/>
          </a:p>
          <a:p>
            <a:endParaRPr lang="en-US" dirty="0"/>
          </a:p>
        </p:txBody>
      </p:sp>
      <p:sp>
        <p:nvSpPr>
          <p:cNvPr id="5" name="Text Placeholder 4"/>
          <p:cNvSpPr>
            <a:spLocks noGrp="1"/>
          </p:cNvSpPr>
          <p:nvPr>
            <p:ph type="body" sz="quarter" idx="3"/>
          </p:nvPr>
        </p:nvSpPr>
        <p:spPr>
          <a:xfrm>
            <a:off x="6259286" y="1129276"/>
            <a:ext cx="5183188" cy="511747"/>
          </a:xfrm>
        </p:spPr>
        <p:txBody>
          <a:bodyPr/>
          <a:lstStyle/>
          <a:p>
            <a:r>
              <a:rPr lang="en-US" dirty="0" smtClean="0">
                <a:solidFill>
                  <a:srgbClr val="C00000"/>
                </a:solidFill>
                <a:latin typeface="Times New Roman" panose="02020603050405020304" pitchFamily="18" charset="0"/>
                <a:cs typeface="Times New Roman" panose="02020603050405020304" pitchFamily="18" charset="0"/>
              </a:rPr>
              <a:t>Polarized Light</a:t>
            </a:r>
            <a:endParaRPr lang="en-US" dirty="0">
              <a:solidFill>
                <a:srgbClr val="C00000"/>
              </a:solidFill>
              <a:latin typeface="Times New Roman" panose="02020603050405020304" pitchFamily="18" charset="0"/>
              <a:cs typeface="Times New Roman" panose="02020603050405020304" pitchFamily="18" charset="0"/>
            </a:endParaRPr>
          </a:p>
        </p:txBody>
      </p:sp>
      <p:sp>
        <p:nvSpPr>
          <p:cNvPr id="6" name="Content Placeholder 5"/>
          <p:cNvSpPr>
            <a:spLocks noGrp="1"/>
          </p:cNvSpPr>
          <p:nvPr>
            <p:ph sz="quarter" idx="4"/>
          </p:nvPr>
        </p:nvSpPr>
        <p:spPr>
          <a:xfrm>
            <a:off x="6106885" y="1786617"/>
            <a:ext cx="5183188" cy="3684588"/>
          </a:xfrm>
        </p:spPr>
        <p:txBody>
          <a:bodyPr>
            <a:normAutofit/>
          </a:bodyPr>
          <a:lstStyle/>
          <a:p>
            <a:r>
              <a:rPr lang="en-US" sz="2400" dirty="0" smtClean="0">
                <a:latin typeface="Times New Roman" panose="02020603050405020304" pitchFamily="18" charset="0"/>
                <a:cs typeface="Times New Roman" panose="02020603050405020304" pitchFamily="18" charset="0"/>
              </a:rPr>
              <a:t>The light waves that have vibrations occurring within them in a single plane.</a:t>
            </a:r>
          </a:p>
          <a:p>
            <a:r>
              <a:rPr lang="en-US" sz="2400" dirty="0" smtClean="0">
                <a:latin typeface="Times New Roman" panose="02020603050405020304" pitchFamily="18" charset="0"/>
                <a:cs typeface="Times New Roman" panose="02020603050405020304" pitchFamily="18" charset="0"/>
              </a:rPr>
              <a:t>The x– and y– components connected to the electric field have a constant phase difference between them.</a:t>
            </a:r>
          </a:p>
          <a:p>
            <a:r>
              <a:rPr lang="en-US" sz="2400" dirty="0" smtClean="0">
                <a:latin typeface="Times New Roman" panose="02020603050405020304" pitchFamily="18" charset="0"/>
                <a:cs typeface="Times New Roman" panose="02020603050405020304" pitchFamily="18" charset="0"/>
              </a:rPr>
              <a:t>Is to be obtained from </a:t>
            </a:r>
            <a:r>
              <a:rPr lang="en-US" sz="2400" dirty="0" err="1" smtClean="0">
                <a:latin typeface="Times New Roman" panose="02020603050405020304" pitchFamily="18" charset="0"/>
                <a:cs typeface="Times New Roman" panose="02020603050405020304" pitchFamily="18" charset="0"/>
              </a:rPr>
              <a:t>unpolarized</a:t>
            </a:r>
            <a:r>
              <a:rPr lang="en-US" sz="2400" dirty="0" smtClean="0">
                <a:latin typeface="Times New Roman" panose="02020603050405020304" pitchFamily="18" charset="0"/>
                <a:cs typeface="Times New Roman" panose="02020603050405020304" pitchFamily="18" charset="0"/>
              </a:rPr>
              <a:t> light with the help of polarizers</a:t>
            </a:r>
          </a:p>
          <a:p>
            <a:r>
              <a:rPr lang="en-US" sz="2400" dirty="0" smtClean="0">
                <a:latin typeface="Times New Roman" panose="02020603050405020304" pitchFamily="18" charset="0"/>
                <a:cs typeface="Times New Roman" panose="02020603050405020304" pitchFamily="18" charset="0"/>
              </a:rPr>
              <a:t>It is represented by</a:t>
            </a:r>
            <a:endParaRPr lang="en-US" sz="2400" dirty="0">
              <a:latin typeface="Times New Roman" panose="02020603050405020304" pitchFamily="18" charset="0"/>
              <a:cs typeface="Times New Roman" panose="02020603050405020304" pitchFamily="18" charset="0"/>
            </a:endParaRPr>
          </a:p>
        </p:txBody>
      </p:sp>
      <p:pic>
        <p:nvPicPr>
          <p:cNvPr id="16" name="Picture 15" descr="Image result for representation of unpolarized and polarized light"/>
          <p:cNvPicPr/>
          <p:nvPr/>
        </p:nvPicPr>
        <p:blipFill>
          <a:blip r:embed="rId2">
            <a:extLst>
              <a:ext uri="{28A0092B-C50C-407E-A947-70E740481C1C}">
                <a14:useLocalDpi xmlns:a14="http://schemas.microsoft.com/office/drawing/2010/main" val="0"/>
              </a:ext>
            </a:extLst>
          </a:blip>
          <a:srcRect l="562" t="43" r="81343" b="38486"/>
          <a:stretch>
            <a:fillRect/>
          </a:stretch>
        </p:blipFill>
        <p:spPr bwMode="auto">
          <a:xfrm>
            <a:off x="1785257" y="5547406"/>
            <a:ext cx="1491343" cy="1212623"/>
          </a:xfrm>
          <a:prstGeom prst="rect">
            <a:avLst/>
          </a:prstGeom>
          <a:noFill/>
          <a:ln>
            <a:noFill/>
          </a:ln>
        </p:spPr>
      </p:pic>
      <p:pic>
        <p:nvPicPr>
          <p:cNvPr id="17" name="Picture 16" descr="Image result for representation of unpolarized and polarized light"/>
          <p:cNvPicPr/>
          <p:nvPr/>
        </p:nvPicPr>
        <p:blipFill>
          <a:blip r:embed="rId2">
            <a:extLst>
              <a:ext uri="{28A0092B-C50C-407E-A947-70E740481C1C}">
                <a14:useLocalDpi xmlns:a14="http://schemas.microsoft.com/office/drawing/2010/main" val="0"/>
              </a:ext>
            </a:extLst>
          </a:blip>
          <a:srcRect l="73056" b="40269"/>
          <a:stretch>
            <a:fillRect/>
          </a:stretch>
        </p:blipFill>
        <p:spPr bwMode="auto">
          <a:xfrm>
            <a:off x="6558895" y="5616798"/>
            <a:ext cx="2735576" cy="1143231"/>
          </a:xfrm>
          <a:prstGeom prst="rect">
            <a:avLst/>
          </a:prstGeom>
          <a:noFill/>
          <a:ln>
            <a:noFill/>
          </a:ln>
        </p:spPr>
      </p:pic>
    </p:spTree>
    <p:extLst>
      <p:ext uri="{BB962C8B-B14F-4D97-AF65-F5344CB8AC3E}">
        <p14:creationId xmlns:p14="http://schemas.microsoft.com/office/powerpoint/2010/main" val="115439367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Wood Type</Template>
  <TotalTime>1054</TotalTime>
  <Words>2314</Words>
  <Application>Microsoft Office PowerPoint</Application>
  <PresentationFormat>Widescreen</PresentationFormat>
  <Paragraphs>147</Paragraphs>
  <Slides>42</Slides>
  <Notes>1</Notes>
  <HiddenSlides>0</HiddenSlides>
  <MMClips>7</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42</vt:i4>
      </vt:variant>
    </vt:vector>
  </HeadingPairs>
  <TitlesOfParts>
    <vt:vector size="52" baseType="lpstr">
      <vt:lpstr>Arial</vt:lpstr>
      <vt:lpstr>Calibri</vt:lpstr>
      <vt:lpstr>Cambria Math</vt:lpstr>
      <vt:lpstr>Century Schoolbook</vt:lpstr>
      <vt:lpstr>Rockwell</vt:lpstr>
      <vt:lpstr>Rockwell Condensed</vt:lpstr>
      <vt:lpstr>Times</vt:lpstr>
      <vt:lpstr>Times New Roman</vt:lpstr>
      <vt:lpstr>Wingdings</vt:lpstr>
      <vt:lpstr>Wood Type</vt:lpstr>
      <vt:lpstr>POLARIZATION</vt:lpstr>
      <vt:lpstr>PowerPoint Presentation</vt:lpstr>
      <vt:lpstr>PowerPoint Presentation</vt:lpstr>
      <vt:lpstr>POLARIZATION OF LIGHT </vt:lpstr>
      <vt:lpstr>Types of polarization</vt:lpstr>
      <vt:lpstr>Electromagnetic Theory Of Light And Polarization </vt:lpstr>
      <vt:lpstr>Linearly Polarized Light</vt:lpstr>
      <vt:lpstr>PowerPoint Presentation</vt:lpstr>
      <vt:lpstr>Comparison between unpolarized and polarized light</vt:lpstr>
      <vt:lpstr>Plane of Polarization </vt:lpstr>
      <vt:lpstr>MALUS’ LAW (Intensity of light transmitted by analyzer) </vt:lpstr>
      <vt:lpstr>PowerPoint Presentation</vt:lpstr>
      <vt:lpstr>PowerPoint Presentation</vt:lpstr>
      <vt:lpstr>PRODUCTION OF POLARZED LIGHT  </vt:lpstr>
      <vt:lpstr>Polarization by Reflection  </vt:lpstr>
      <vt:lpstr>PowerPoint Presentation</vt:lpstr>
      <vt:lpstr>PowerPoint Presentation</vt:lpstr>
      <vt:lpstr>PowerPoint Presentation</vt:lpstr>
      <vt:lpstr>PowerPoint Presentation</vt:lpstr>
      <vt:lpstr>Polarization by Scattering </vt:lpstr>
      <vt:lpstr>PowerPoint Presentation</vt:lpstr>
      <vt:lpstr>PowerPoint Presentation</vt:lpstr>
      <vt:lpstr>Polarization by Selective Absorption</vt:lpstr>
      <vt:lpstr>Polarization by Double Refraction (Bi-refringence) </vt:lpstr>
      <vt:lpstr>PowerPoint Presentation</vt:lpstr>
      <vt:lpstr>Nicole Prism</vt:lpstr>
      <vt:lpstr>PowerPoint Presentation</vt:lpstr>
      <vt:lpstr>PowerPoint Presentation</vt:lpstr>
      <vt:lpstr>Types of polarization </vt:lpstr>
      <vt:lpstr>Circular Polarization </vt:lpstr>
      <vt:lpstr>PowerPoint Presentation</vt:lpstr>
      <vt:lpstr>Elliptical Polarization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Polariscope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POLARIZATION</dc:title>
  <dc:creator>Aarti Sharma (Dr.)</dc:creator>
  <cp:lastModifiedBy>Aarti Sharma (Dr.)</cp:lastModifiedBy>
  <cp:revision>57</cp:revision>
  <dcterms:created xsi:type="dcterms:W3CDTF">2019-08-19T06:21:28Z</dcterms:created>
  <dcterms:modified xsi:type="dcterms:W3CDTF">2019-08-27T05:36:51Z</dcterms:modified>
</cp:coreProperties>
</file>